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7"/>
  </p:notesMasterIdLst>
  <p:sldIdLst>
    <p:sldId id="263" r:id="rId5"/>
    <p:sldId id="265" r:id="rId6"/>
    <p:sldId id="267" r:id="rId8"/>
    <p:sldId id="270" r:id="rId9"/>
    <p:sldId id="262" r:id="rId10"/>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srgbClr val="FF0000"/>
    </p:penClr>
    <p:extLst>
      <p:ext uri="{2FDB2607-1784-4EEB-B798-7EB5836EED8A}">
        <p14:showMediaCtrls xmlns:p14="http://schemas.microsoft.com/office/powerpoint/2010/main" val="1"/>
      </p:ext>
    </p:extLst>
  </p:showPr>
  <p:clrMru>
    <a:srgbClr val="C909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2008"/>
        <p:guide pos="2879"/>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100"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101"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幻灯片图像占位符 1"/>
          <p:cNvSpPr>
            <a:spLocks noGrp="1" noRot="1" noChangeAspect="1"/>
          </p:cNvSpPr>
          <p:nvPr>
            <p:ph type="sldImg"/>
          </p:nvPr>
        </p:nvSpPr>
        <p:spPr>
          <a:xfrm>
            <a:off x="381000" y="685800"/>
            <a:ext cx="6096000" cy="3429000"/>
          </a:xfrm>
        </p:spPr>
      </p:sp>
      <p:sp>
        <p:nvSpPr>
          <p:cNvPr id="12290" name="备注占位符 2"/>
          <p:cNvSpPr>
            <a:spLocks noGrp="1"/>
          </p:cNvSpPr>
          <p:nvPr>
            <p:ph type="body"/>
          </p:nvPr>
        </p:nvSpPr>
        <p:spPr/>
        <p:txBody>
          <a:bodyPr lIns="91440" tIns="45720" rIns="91440" bIns="45720" anchor="t"/>
          <a:p>
            <a:pPr lvl="0"/>
            <a:endParaRPr lang="zh-CN" altLang="en-US"/>
          </a:p>
        </p:txBody>
      </p:sp>
      <p:sp>
        <p:nvSpPr>
          <p:cNvPr id="1229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noChangeAspect="1"/>
          </p:cNvSpPr>
          <p:nvPr>
            <p:ph type="sldImg"/>
          </p:nvPr>
        </p:nvSpPr>
        <p:spPr>
          <a:xfrm>
            <a:off x="381000" y="685800"/>
            <a:ext cx="6096000" cy="3429000"/>
          </a:xfrm>
        </p:spPr>
      </p:sp>
      <p:sp>
        <p:nvSpPr>
          <p:cNvPr id="16386" name="备注占位符 2"/>
          <p:cNvSpPr>
            <a:spLocks noGrp="1"/>
          </p:cNvSpPr>
          <p:nvPr>
            <p:ph type="body"/>
          </p:nvPr>
        </p:nvSpPr>
        <p:spPr/>
        <p:txBody>
          <a:bodyPr lIns="91440" tIns="45720" rIns="91440" bIns="45720" anchor="t"/>
          <a:p>
            <a:pPr lvl="0"/>
            <a:r>
              <a:rPr lang="zh-CN" altLang="en-US" dirty="0"/>
              <a:t> 版权声明：</a:t>
            </a:r>
            <a:r>
              <a:rPr lang="en-US" altLang="zh-CN" dirty="0"/>
              <a:t>300</a:t>
            </a:r>
            <a:r>
              <a:rPr lang="zh-CN" altLang="en-US" dirty="0"/>
              <a:t>套精品模板商业授权，请联系</a:t>
            </a:r>
            <a:r>
              <a:rPr lang="en-US" altLang="zh-CN" dirty="0"/>
              <a:t>【</a:t>
            </a:r>
            <a:r>
              <a:rPr lang="zh-CN" altLang="en-US" dirty="0"/>
              <a:t>锐旗设计</a:t>
            </a:r>
            <a:r>
              <a:rPr lang="en-US" altLang="zh-CN" dirty="0"/>
              <a:t>】:https://9ppt.taobao.com</a:t>
            </a:r>
            <a:r>
              <a:rPr lang="zh-CN" altLang="en-US" dirty="0"/>
              <a:t>，专业</a:t>
            </a:r>
            <a:r>
              <a:rPr lang="en-US" altLang="zh-CN" dirty="0"/>
              <a:t>PPT</a:t>
            </a:r>
            <a:r>
              <a:rPr lang="zh-CN" altLang="en-US" dirty="0"/>
              <a:t>老师为你解决所有</a:t>
            </a:r>
            <a:r>
              <a:rPr lang="en-US" altLang="zh-CN" dirty="0"/>
              <a:t>PPT</a:t>
            </a:r>
            <a:r>
              <a:rPr lang="zh-CN" altLang="en-US" dirty="0"/>
              <a:t>问题！</a:t>
            </a:r>
            <a:endParaRPr lang="zh-CN" altLang="en-US" dirty="0"/>
          </a:p>
        </p:txBody>
      </p:sp>
      <p:sp>
        <p:nvSpPr>
          <p:cNvPr id="1638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a:solidFill>
                  <a:srgbClr val="000000"/>
                </a:solidFill>
                <a:latin typeface="Arial" panose="020B0604020202020204" pitchFamily="34" charset="0"/>
                <a:ea typeface="宋体" panose="02010600030101010101" pitchFamily="2" charset="-122"/>
              </a:rPr>
            </a:fld>
            <a:endParaRPr lang="zh-CN" altLang="en-US" sz="1200">
              <a:solidFill>
                <a:srgbClr val="000000"/>
              </a:solidFill>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幻灯片图像占位符 1"/>
          <p:cNvSpPr>
            <a:spLocks noGrp="1" noRot="1" noChangeAspect="1"/>
          </p:cNvSpPr>
          <p:nvPr>
            <p:ph type="sldImg"/>
          </p:nvPr>
        </p:nvSpPr>
        <p:spPr>
          <a:xfrm>
            <a:off x="381000" y="685800"/>
            <a:ext cx="6096000" cy="3429000"/>
          </a:xfrm>
        </p:spPr>
      </p:sp>
      <p:sp>
        <p:nvSpPr>
          <p:cNvPr id="20482" name="备注占位符 2"/>
          <p:cNvSpPr>
            <a:spLocks noGrp="1"/>
          </p:cNvSpPr>
          <p:nvPr>
            <p:ph type="body"/>
          </p:nvPr>
        </p:nvSpPr>
        <p:spPr/>
        <p:txBody>
          <a:bodyPr lIns="91440" tIns="45720" rIns="91440" bIns="45720" anchor="t"/>
          <a:p>
            <a:pPr lvl="0"/>
            <a:r>
              <a:rPr lang="zh-CN" altLang="en-US" dirty="0"/>
              <a:t> 版权声明：</a:t>
            </a:r>
            <a:r>
              <a:rPr lang="en-US" altLang="zh-CN" dirty="0"/>
              <a:t>300</a:t>
            </a:r>
            <a:r>
              <a:rPr lang="zh-CN" altLang="en-US" dirty="0"/>
              <a:t>套精品模板商业授权，请联系</a:t>
            </a:r>
            <a:r>
              <a:rPr lang="en-US" altLang="zh-CN" dirty="0"/>
              <a:t>【</a:t>
            </a:r>
            <a:r>
              <a:rPr lang="zh-CN" altLang="en-US" dirty="0"/>
              <a:t>锐旗设计</a:t>
            </a:r>
            <a:r>
              <a:rPr lang="en-US" altLang="zh-CN" dirty="0"/>
              <a:t>】:https://9ppt.taobao.com</a:t>
            </a:r>
            <a:r>
              <a:rPr lang="zh-CN" altLang="en-US" dirty="0"/>
              <a:t>，专业</a:t>
            </a:r>
            <a:r>
              <a:rPr lang="en-US" altLang="zh-CN" dirty="0"/>
              <a:t>PPT</a:t>
            </a:r>
            <a:r>
              <a:rPr lang="zh-CN" altLang="en-US" dirty="0"/>
              <a:t>老师为你解决所有</a:t>
            </a:r>
            <a:r>
              <a:rPr lang="en-US" altLang="zh-CN" dirty="0"/>
              <a:t>PPT</a:t>
            </a:r>
            <a:r>
              <a:rPr lang="zh-CN" altLang="en-US" dirty="0"/>
              <a:t>问题！</a:t>
            </a:r>
            <a:endParaRPr lang="zh-CN" altLang="en-US" dirty="0"/>
          </a:p>
        </p:txBody>
      </p:sp>
      <p:sp>
        <p:nvSpPr>
          <p:cNvPr id="2048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幻灯片图像占位符 1"/>
          <p:cNvSpPr>
            <a:spLocks noGrp="1" noRot="1" noChangeAspect="1"/>
          </p:cNvSpPr>
          <p:nvPr>
            <p:ph type="sldImg"/>
          </p:nvPr>
        </p:nvSpPr>
        <p:spPr>
          <a:xfrm>
            <a:off x="381000" y="685800"/>
            <a:ext cx="6096000" cy="3429000"/>
          </a:xfrm>
        </p:spPr>
      </p:sp>
      <p:sp>
        <p:nvSpPr>
          <p:cNvPr id="22530" name="备注占位符 2"/>
          <p:cNvSpPr>
            <a:spLocks noGrp="1"/>
          </p:cNvSpPr>
          <p:nvPr>
            <p:ph type="body"/>
          </p:nvPr>
        </p:nvSpPr>
        <p:spPr/>
        <p:txBody>
          <a:bodyPr lIns="91440" tIns="45720" rIns="91440" bIns="45720" anchor="t"/>
          <a:p>
            <a:pPr lvl="0"/>
            <a:r>
              <a:rPr lang="zh-CN" altLang="en-US" dirty="0"/>
              <a:t> 版权声明：</a:t>
            </a:r>
            <a:r>
              <a:rPr lang="en-US" altLang="zh-CN" dirty="0"/>
              <a:t>300</a:t>
            </a:r>
            <a:r>
              <a:rPr lang="zh-CN" altLang="en-US" dirty="0"/>
              <a:t>套精品模板商业授权，请联系</a:t>
            </a:r>
            <a:r>
              <a:rPr lang="en-US" altLang="zh-CN" dirty="0"/>
              <a:t>【</a:t>
            </a:r>
            <a:r>
              <a:rPr lang="zh-CN" altLang="en-US" dirty="0"/>
              <a:t>锐旗设计</a:t>
            </a:r>
            <a:r>
              <a:rPr lang="en-US" altLang="zh-CN" dirty="0"/>
              <a:t>】:https://9ppt.taobao.com</a:t>
            </a:r>
            <a:r>
              <a:rPr lang="zh-CN" altLang="en-US" dirty="0"/>
              <a:t>，专业</a:t>
            </a:r>
            <a:r>
              <a:rPr lang="en-US" altLang="zh-CN" dirty="0"/>
              <a:t>PPT</a:t>
            </a:r>
            <a:r>
              <a:rPr lang="zh-CN" altLang="en-US" dirty="0"/>
              <a:t>老师为你解决所有</a:t>
            </a:r>
            <a:r>
              <a:rPr lang="en-US" altLang="zh-CN" dirty="0"/>
              <a:t>PPT</a:t>
            </a:r>
            <a:r>
              <a:rPr lang="zh-CN" altLang="en-US" dirty="0"/>
              <a:t>问题！</a:t>
            </a:r>
            <a:endParaRPr lang="zh-CN" altLang="en-US" dirty="0"/>
          </a:p>
        </p:txBody>
      </p:sp>
      <p:sp>
        <p:nvSpPr>
          <p:cNvPr id="2253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1027" name="文本占位符 1026"/>
          <p:cNvSpPr>
            <a:spLocks noGrp="1"/>
          </p:cNvSpPr>
          <p:nvPr>
            <p:ph type="body"/>
          </p:nvPr>
        </p:nvSpPr>
        <p:spPr>
          <a:xfrm>
            <a:off x="457200" y="1600200"/>
            <a:ext cx="8229600" cy="4525963"/>
          </a:xfrm>
          <a:prstGeom prst="rect">
            <a:avLst/>
          </a:prstGeom>
          <a:noFill/>
          <a:ln w="9525">
            <a:noFill/>
          </a:ln>
        </p:spPr>
        <p:txBody>
          <a:bodyPr anchor="t"/>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标题 1025"/>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2051" name="文本占位符 1026"/>
          <p:cNvSpPr>
            <a:spLocks noGrp="1"/>
          </p:cNvSpPr>
          <p:nvPr>
            <p:ph type="body"/>
          </p:nvPr>
        </p:nvSpPr>
        <p:spPr>
          <a:xfrm>
            <a:off x="457200" y="1600200"/>
            <a:ext cx="8229600" cy="4525963"/>
          </a:xfrm>
          <a:prstGeom prst="rect">
            <a:avLst/>
          </a:prstGeom>
          <a:noFill/>
          <a:ln w="9525">
            <a:noFill/>
          </a:ln>
        </p:spPr>
        <p:txBody>
          <a:bodyPr anchor="t"/>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标题 1025"/>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3075" name="文本占位符 1026"/>
          <p:cNvSpPr>
            <a:spLocks noGrp="1"/>
          </p:cNvSpPr>
          <p:nvPr>
            <p:ph type="body"/>
          </p:nvPr>
        </p:nvSpPr>
        <p:spPr>
          <a:xfrm>
            <a:off x="457200" y="1600200"/>
            <a:ext cx="8229600" cy="4525963"/>
          </a:xfrm>
          <a:prstGeom prst="rect">
            <a:avLst/>
          </a:prstGeom>
          <a:noFill/>
          <a:ln w="9525">
            <a:noFill/>
          </a:ln>
        </p:spPr>
        <p:txBody>
          <a:bodyPr anchor="t"/>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3.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23.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4.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blipFill>
        <a:effectLst/>
      </p:bgPr>
    </p:bg>
    <p:spTree>
      <p:nvGrpSpPr>
        <p:cNvPr id="1" name=""/>
        <p:cNvGrpSpPr/>
        <p:nvPr/>
      </p:nvGrpSpPr>
      <p:grpSpPr/>
      <p:pic>
        <p:nvPicPr>
          <p:cNvPr id="7170" name="图片 1"/>
          <p:cNvPicPr>
            <a:picLocks noChangeAspect="1"/>
          </p:cNvPicPr>
          <p:nvPr/>
        </p:nvPicPr>
        <p:blipFill>
          <a:blip r:embed="rId2"/>
          <a:stretch>
            <a:fillRect/>
          </a:stretch>
        </p:blipFill>
        <p:spPr>
          <a:xfrm>
            <a:off x="0" y="1530350"/>
            <a:ext cx="9142413" cy="3548063"/>
          </a:xfrm>
          <a:prstGeom prst="rect">
            <a:avLst/>
          </a:prstGeom>
          <a:noFill/>
          <a:ln w="9525">
            <a:noFill/>
          </a:ln>
        </p:spPr>
      </p:pic>
      <p:sp>
        <p:nvSpPr>
          <p:cNvPr id="7172" name="Rectangle 3"/>
          <p:cNvSpPr txBox="1"/>
          <p:nvPr/>
        </p:nvSpPr>
        <p:spPr>
          <a:xfrm>
            <a:off x="927735" y="1838008"/>
            <a:ext cx="7231063" cy="1816100"/>
          </a:xfrm>
          <a:prstGeom prst="rect">
            <a:avLst/>
          </a:prstGeom>
          <a:noFill/>
          <a:ln w="9525">
            <a:noFill/>
          </a:ln>
        </p:spPr>
        <p:txBody>
          <a:bodyPr anchor="ctr"/>
          <a:p>
            <a:pPr algn="dist"/>
            <a:r>
              <a:rPr lang="zh-CN" altLang="en-US" sz="4400" dirty="0">
                <a:solidFill>
                  <a:schemeClr val="bg1"/>
                </a:solidFill>
                <a:latin typeface="方正小标宋简体" panose="02010601030101010101" charset="-122"/>
                <a:ea typeface="方正小标宋简体" panose="02010601030101010101" charset="-122"/>
                <a:cs typeface="方正小标宋简体" panose="02010601030101010101" charset="-122"/>
              </a:rPr>
              <a:t>《保障农民工工资支付条例》</a:t>
            </a:r>
            <a:endParaRPr lang="zh-CN" altLang="en-US" sz="4400" dirty="0">
              <a:solidFill>
                <a:schemeClr val="bg1"/>
              </a:solidFill>
              <a:latin typeface="方正小标宋简体" panose="02010601030101010101" charset="-122"/>
              <a:ea typeface="方正小标宋简体" panose="02010601030101010101" charset="-122"/>
              <a:cs typeface="方正小标宋简体" panose="02010601030101010101" charset="-122"/>
            </a:endParaRPr>
          </a:p>
          <a:p>
            <a:pPr algn="dist"/>
            <a:r>
              <a:rPr lang="zh-CN" altLang="en-US" sz="4400" dirty="0">
                <a:solidFill>
                  <a:schemeClr val="bg1"/>
                </a:solidFill>
                <a:latin typeface="方正小标宋简体" panose="02010601030101010101" charset="-122"/>
                <a:ea typeface="方正小标宋简体" panose="02010601030101010101" charset="-122"/>
                <a:cs typeface="方正小标宋简体" panose="02010601030101010101" charset="-122"/>
              </a:rPr>
              <a:t>将于</a:t>
            </a:r>
            <a:r>
              <a:rPr lang="en-US" altLang="zh-CN" sz="4400" dirty="0">
                <a:solidFill>
                  <a:schemeClr val="bg1"/>
                </a:solidFill>
                <a:latin typeface="方正小标宋简体" panose="02010601030101010101" charset="-122"/>
                <a:ea typeface="方正小标宋简体" panose="02010601030101010101" charset="-122"/>
                <a:cs typeface="方正小标宋简体" panose="02010601030101010101" charset="-122"/>
              </a:rPr>
              <a:t>2020</a:t>
            </a:r>
            <a:r>
              <a:rPr lang="zh-CN" altLang="en-US" sz="4400" dirty="0">
                <a:solidFill>
                  <a:schemeClr val="bg1"/>
                </a:solidFill>
                <a:latin typeface="方正小标宋简体" panose="02010601030101010101" charset="-122"/>
                <a:ea typeface="方正小标宋简体" panose="02010601030101010101" charset="-122"/>
                <a:cs typeface="方正小标宋简体" panose="02010601030101010101" charset="-122"/>
              </a:rPr>
              <a:t>年</a:t>
            </a:r>
            <a:r>
              <a:rPr lang="en-US" altLang="zh-CN" sz="4400" dirty="0">
                <a:solidFill>
                  <a:schemeClr val="bg1"/>
                </a:solidFill>
                <a:latin typeface="方正小标宋简体" panose="02010601030101010101" charset="-122"/>
                <a:ea typeface="方正小标宋简体" panose="02010601030101010101" charset="-122"/>
                <a:cs typeface="方正小标宋简体" panose="02010601030101010101" charset="-122"/>
              </a:rPr>
              <a:t>5</a:t>
            </a:r>
            <a:r>
              <a:rPr lang="zh-CN" altLang="en-US" sz="4400" dirty="0">
                <a:solidFill>
                  <a:schemeClr val="bg1"/>
                </a:solidFill>
                <a:latin typeface="方正小标宋简体" panose="02010601030101010101" charset="-122"/>
                <a:ea typeface="方正小标宋简体" panose="02010601030101010101" charset="-122"/>
                <a:cs typeface="方正小标宋简体" panose="02010601030101010101" charset="-122"/>
              </a:rPr>
              <a:t>月</a:t>
            </a:r>
            <a:r>
              <a:rPr lang="en-US" altLang="zh-CN" sz="4400" dirty="0">
                <a:solidFill>
                  <a:schemeClr val="bg1"/>
                </a:solidFill>
                <a:latin typeface="方正小标宋简体" panose="02010601030101010101" charset="-122"/>
                <a:ea typeface="方正小标宋简体" panose="02010601030101010101" charset="-122"/>
                <a:cs typeface="方正小标宋简体" panose="02010601030101010101" charset="-122"/>
              </a:rPr>
              <a:t>1</a:t>
            </a:r>
            <a:r>
              <a:rPr lang="zh-CN" altLang="en-US" sz="4400" dirty="0">
                <a:solidFill>
                  <a:schemeClr val="bg1"/>
                </a:solidFill>
                <a:latin typeface="方正小标宋简体" panose="02010601030101010101" charset="-122"/>
                <a:ea typeface="方正小标宋简体" panose="02010601030101010101" charset="-122"/>
                <a:cs typeface="方正小标宋简体" panose="02010601030101010101" charset="-122"/>
              </a:rPr>
              <a:t>日正式实施</a:t>
            </a:r>
            <a:endParaRPr lang="zh-CN" altLang="en-US" sz="4400" dirty="0">
              <a:solidFill>
                <a:schemeClr val="bg1"/>
              </a:solidFill>
              <a:latin typeface="方正小标宋简体" panose="02010601030101010101" charset="-122"/>
              <a:ea typeface="方正小标宋简体" panose="02010601030101010101" charset="-122"/>
              <a:cs typeface="方正小标宋简体" panose="02010601030101010101" charset="-122"/>
            </a:endParaRPr>
          </a:p>
        </p:txBody>
      </p:sp>
      <p:sp>
        <p:nvSpPr>
          <p:cNvPr id="4" name="文本框 3"/>
          <p:cNvSpPr txBox="1"/>
          <p:nvPr/>
        </p:nvSpPr>
        <p:spPr>
          <a:xfrm>
            <a:off x="927735" y="3888740"/>
            <a:ext cx="7416800" cy="845185"/>
          </a:xfrm>
          <a:prstGeom prst="rect">
            <a:avLst/>
          </a:prstGeom>
          <a:noFill/>
        </p:spPr>
        <p:txBody>
          <a:bodyPr wrap="square" rtlCol="0">
            <a:spAutoFit/>
          </a:bodyPr>
          <a:p>
            <a:r>
              <a:rPr lang="en-US" altLang="zh-CN" sz="100" b="1" noProof="1" dirty="0" smtClean="0">
                <a:ln w="10160">
                  <a:solidFill>
                    <a:schemeClr val="accent5"/>
                  </a:solidFill>
                  <a:prstDash val="solid"/>
                </a:ln>
                <a:solidFill>
                  <a:schemeClr val="accent2"/>
                </a:solidFill>
                <a:effectLst>
                  <a:outerShdw blurRad="38100" dist="22860" dir="5400000" algn="tl" rotWithShape="0">
                    <a:srgbClr val="000000">
                      <a:alpha val="30000"/>
                    </a:srgbClr>
                  </a:outerShdw>
                </a:effectLst>
                <a:latin typeface="黑体" panose="02010609060101010101" charset="-122"/>
                <a:ea typeface="黑体" panose="02010609060101010101" charset="-122"/>
                <a:cs typeface="黑体" panose="02010609060101010101" charset="-122"/>
                <a:sym typeface="+mn-ea"/>
              </a:rPr>
              <a:t>                                     </a:t>
            </a:r>
            <a:r>
              <a:rPr lang="zh-CN" altLang="en-US" sz="2400" noProof="1" dirty="0">
                <a:solidFill>
                  <a:schemeClr val="bg1"/>
                </a:solidFill>
                <a:latin typeface="方正隶书简体" panose="02010601030101010101" charset="-122"/>
                <a:ea typeface="方正隶书简体" panose="02010601030101010101" charset="-122"/>
                <a:cs typeface="方正隶书简体" panose="02010601030101010101" charset="-122"/>
                <a:sym typeface="+mn-ea"/>
              </a:rPr>
              <a:t>为实现根治欠薪目标提供了制度支撑和法律保障</a:t>
            </a:r>
            <a:endParaRPr lang="zh-CN" altLang="en-US" sz="2400" noProof="1" dirty="0">
              <a:solidFill>
                <a:schemeClr val="bg1"/>
              </a:solidFill>
              <a:latin typeface="方正隶书简体" panose="02010601030101010101" charset="-122"/>
              <a:ea typeface="方正隶书简体" panose="02010601030101010101" charset="-122"/>
              <a:cs typeface="方正隶书简体" panose="02010601030101010101" charset="-122"/>
              <a:sym typeface="+mn-ea"/>
            </a:endParaRPr>
          </a:p>
          <a:p>
            <a:r>
              <a:rPr lang="zh-CN" altLang="en-US" sz="2400" noProof="1" dirty="0">
                <a:solidFill>
                  <a:schemeClr val="bg1"/>
                </a:solidFill>
                <a:latin typeface="方正隶书简体" panose="02010601030101010101" charset="-122"/>
                <a:ea typeface="方正隶书简体" panose="02010601030101010101" charset="-122"/>
                <a:cs typeface="方正隶书简体" panose="02010601030101010101" charset="-122"/>
                <a:sym typeface="+mn-ea"/>
              </a:rPr>
              <a:t>标志着我国农民工工资支付工作全面走上法治化轨道</a:t>
            </a:r>
            <a:r>
              <a:rPr lang="en-US" altLang="zh-CN" sz="200" b="1" noProof="1" dirty="0" smtClean="0">
                <a:ln w="10160">
                  <a:solidFill>
                    <a:schemeClr val="accent5"/>
                  </a:solidFill>
                  <a:prstDash val="solid"/>
                </a:ln>
                <a:solidFill>
                  <a:schemeClr val="accent2"/>
                </a:solidFill>
                <a:effectLst>
                  <a:outerShdw blurRad="38100" dist="22860" dir="5400000" algn="tl" rotWithShape="0">
                    <a:srgbClr val="000000">
                      <a:alpha val="30000"/>
                    </a:srgbClr>
                  </a:outerShdw>
                </a:effectLst>
                <a:latin typeface="方正隶书简体" panose="02010601030101010101" charset="-122"/>
                <a:ea typeface="方正隶书简体" panose="02010601030101010101" charset="-122"/>
                <a:cs typeface="方正隶书简体" panose="02010601030101010101" charset="-122"/>
                <a:sym typeface="+mn-ea"/>
              </a:rPr>
              <a:t> </a:t>
            </a:r>
            <a:endParaRPr lang="en-US" altLang="zh-CN" sz="200" b="1" noProof="1" dirty="0" smtClean="0">
              <a:ln w="10160">
                <a:solidFill>
                  <a:schemeClr val="accent5"/>
                </a:solidFill>
                <a:prstDash val="solid"/>
              </a:ln>
              <a:solidFill>
                <a:schemeClr val="accent2"/>
              </a:solidFill>
              <a:effectLst>
                <a:outerShdw blurRad="38100" dist="22860" dir="5400000" algn="tl" rotWithShape="0">
                  <a:srgbClr val="000000">
                    <a:alpha val="30000"/>
                  </a:srgbClr>
                </a:outerShdw>
              </a:effectLst>
              <a:latin typeface="方正隶书简体" panose="02010601030101010101" charset="-122"/>
              <a:ea typeface="方正隶书简体" panose="02010601030101010101" charset="-122"/>
              <a:cs typeface="方正隶书简体" panose="02010601030101010101" charset="-122"/>
              <a:sym typeface="+mn-ea"/>
            </a:endParaRPr>
          </a:p>
          <a:p>
            <a:r>
              <a:rPr lang="zh-CN" altLang="en-US" sz="100" b="1" noProof="1" dirty="0" smtClean="0">
                <a:ln w="10160">
                  <a:solidFill>
                    <a:schemeClr val="accent5"/>
                  </a:solidFill>
                  <a:prstDash val="solid"/>
                </a:ln>
                <a:solidFill>
                  <a:schemeClr val="accent2"/>
                </a:solidFill>
                <a:effectLst>
                  <a:outerShdw blurRad="38100" dist="22860" dir="5400000" algn="tl" rotWithShape="0">
                    <a:srgbClr val="000000">
                      <a:alpha val="30000"/>
                    </a:srgbClr>
                  </a:outerShdw>
                </a:effectLst>
                <a:latin typeface="黑体" panose="02010609060101010101" charset="-122"/>
                <a:ea typeface="黑体" panose="02010609060101010101" charset="-122"/>
                <a:cs typeface="黑体" panose="02010609060101010101" charset="-122"/>
                <a:sym typeface="+mn-ea"/>
              </a:rPr>
              <a:t> </a:t>
            </a:r>
            <a:endParaRPr lang="zh-CN" altLang="en-US" sz="100" b="1" noProof="1" dirty="0" smtClean="0">
              <a:ln w="10160">
                <a:solidFill>
                  <a:schemeClr val="accent5"/>
                </a:solidFill>
                <a:prstDash val="solid"/>
              </a:ln>
              <a:solidFill>
                <a:schemeClr val="accent2"/>
              </a:solidFill>
              <a:effectLst>
                <a:outerShdw blurRad="38100" dist="22860" dir="5400000" algn="tl" rotWithShape="0">
                  <a:srgbClr val="000000">
                    <a:alpha val="30000"/>
                  </a:srgbClr>
                </a:outerShdw>
              </a:effectLst>
              <a:latin typeface="黑体" panose="02010609060101010101" charset="-122"/>
              <a:ea typeface="黑体" panose="02010609060101010101" charset="-122"/>
              <a:cs typeface="黑体" panose="02010609060101010101" charset="-122"/>
              <a:sym typeface="+mn-ea"/>
            </a:endParaRPr>
          </a:p>
        </p:txBody>
      </p:sp>
      <p:sp>
        <p:nvSpPr>
          <p:cNvPr id="7174" name="文本框 16"/>
          <p:cNvSpPr txBox="1"/>
          <p:nvPr/>
        </p:nvSpPr>
        <p:spPr>
          <a:xfrm>
            <a:off x="3008630" y="5454650"/>
            <a:ext cx="5335588" cy="460375"/>
          </a:xfrm>
          <a:prstGeom prst="rect">
            <a:avLst/>
          </a:prstGeom>
          <a:noFill/>
          <a:ln w="9525">
            <a:noFill/>
          </a:ln>
        </p:spPr>
        <p:txBody>
          <a:bodyPr wrap="square" anchor="t">
            <a:spAutoFit/>
          </a:bodyPr>
          <a:p>
            <a:r>
              <a:rPr lang="zh-CN" altLang="en-US" sz="2400" b="1">
                <a:solidFill>
                  <a:srgbClr val="FF0000"/>
                </a:solidFill>
                <a:latin typeface="黑体" panose="02010609060101010101" charset="-122"/>
                <a:ea typeface="黑体" panose="02010609060101010101" charset="-122"/>
              </a:rPr>
              <a:t>贵州盘北经济开发区    宣</a:t>
            </a:r>
            <a:endParaRPr lang="zh-CN" altLang="en-US" sz="2400" b="1">
              <a:solidFill>
                <a:srgbClr val="FF0000"/>
              </a:solidFill>
              <a:latin typeface="黑体" panose="02010609060101010101" charset="-122"/>
              <a:ea typeface="黑体" panose="02010609060101010101" charset="-122"/>
            </a:endParaRPr>
          </a:p>
        </p:txBody>
      </p:sp>
    </p:spTree>
  </p:cSld>
  <p:clrMapOvr>
    <a:masterClrMapping/>
  </p:clrMapOvr>
  <p:transition spd="slow" advTm="18234">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blipFill>
        <a:effectLst/>
      </p:bgPr>
    </p:bg>
    <p:spTree>
      <p:nvGrpSpPr>
        <p:cNvPr id="1" name=""/>
        <p:cNvGrpSpPr/>
        <p:nvPr/>
      </p:nvGrpSpPr>
      <p:grpSpPr/>
      <p:pic>
        <p:nvPicPr>
          <p:cNvPr id="26" name="图片 1"/>
          <p:cNvPicPr>
            <a:picLocks noChangeAspect="1"/>
          </p:cNvPicPr>
          <p:nvPr/>
        </p:nvPicPr>
        <p:blipFill>
          <a:blip r:embed="rId2"/>
          <a:stretch>
            <a:fillRect/>
          </a:stretch>
        </p:blipFill>
        <p:spPr>
          <a:xfrm>
            <a:off x="-15875" y="-1587"/>
            <a:ext cx="9159875" cy="1854200"/>
          </a:xfrm>
          <a:prstGeom prst="rect">
            <a:avLst/>
          </a:prstGeom>
          <a:noFill/>
          <a:ln w="9525">
            <a:noFill/>
          </a:ln>
        </p:spPr>
      </p:pic>
      <p:pic>
        <p:nvPicPr>
          <p:cNvPr id="37890" name="图片 1"/>
          <p:cNvPicPr>
            <a:picLocks noChangeAspect="1"/>
          </p:cNvPicPr>
          <p:nvPr/>
        </p:nvPicPr>
        <p:blipFill>
          <a:blip r:embed="rId2"/>
          <a:stretch>
            <a:fillRect/>
          </a:stretch>
        </p:blipFill>
        <p:spPr>
          <a:xfrm>
            <a:off x="0" y="6600825"/>
            <a:ext cx="9144000" cy="266700"/>
          </a:xfrm>
          <a:prstGeom prst="rect">
            <a:avLst/>
          </a:prstGeom>
          <a:noFill/>
          <a:ln w="9525">
            <a:noFill/>
          </a:ln>
        </p:spPr>
      </p:pic>
      <p:pic>
        <p:nvPicPr>
          <p:cNvPr id="11268" name="图片 5"/>
          <p:cNvPicPr>
            <a:picLocks noChangeAspect="1"/>
          </p:cNvPicPr>
          <p:nvPr/>
        </p:nvPicPr>
        <p:blipFill>
          <a:blip r:embed="rId3"/>
          <a:stretch>
            <a:fillRect/>
          </a:stretch>
        </p:blipFill>
        <p:spPr>
          <a:xfrm>
            <a:off x="8078788" y="1017588"/>
            <a:ext cx="1219200" cy="2605087"/>
          </a:xfrm>
          <a:prstGeom prst="rect">
            <a:avLst/>
          </a:prstGeom>
          <a:noFill/>
          <a:ln w="9525">
            <a:noFill/>
          </a:ln>
        </p:spPr>
      </p:pic>
      <p:pic>
        <p:nvPicPr>
          <p:cNvPr id="11269" name="图片 3"/>
          <p:cNvPicPr>
            <a:picLocks noChangeAspect="1"/>
          </p:cNvPicPr>
          <p:nvPr/>
        </p:nvPicPr>
        <p:blipFill>
          <a:blip r:embed="rId4"/>
          <a:stretch>
            <a:fillRect/>
          </a:stretch>
        </p:blipFill>
        <p:spPr>
          <a:xfrm>
            <a:off x="4083050" y="2454275"/>
            <a:ext cx="5214938" cy="3068638"/>
          </a:xfrm>
          <a:prstGeom prst="rect">
            <a:avLst/>
          </a:prstGeom>
          <a:noFill/>
          <a:ln w="9525">
            <a:noFill/>
          </a:ln>
        </p:spPr>
      </p:pic>
      <p:sp>
        <p:nvSpPr>
          <p:cNvPr id="16" name="TextBox 15"/>
          <p:cNvSpPr txBox="1"/>
          <p:nvPr/>
        </p:nvSpPr>
        <p:spPr>
          <a:xfrm>
            <a:off x="168275" y="312419"/>
            <a:ext cx="8975725" cy="1322070"/>
          </a:xfrm>
          <a:prstGeom prst="rect">
            <a:avLst/>
          </a:prstGeom>
          <a:noFill/>
        </p:spPr>
        <p:txBody>
          <a:bodyPr wrap="square" rtlCol="0">
            <a:spAutoFit/>
            <a:scene3d>
              <a:camera prst="orthographicFront"/>
              <a:lightRig rig="threePt" dir="t"/>
            </a:scene3d>
          </a:bodyPr>
          <a:lstStyle>
            <a:defPPr>
              <a:defRPr lang="zh-CN"/>
            </a:defPPr>
            <a:lvl1pPr>
              <a:defRPr sz="4800" b="1">
                <a:latin typeface="+mn-ea"/>
                <a:ea typeface="+mn-ea"/>
              </a:defRPr>
            </a:lvl1pPr>
          </a:lstStyle>
          <a:p>
            <a:pPr fontAlgn="base"/>
            <a:r>
              <a:rPr lang="zh-CN" altLang="en-US" sz="4000" b="0" strike="noStrike" noProof="1">
                <a:solidFill>
                  <a:schemeClr val="bg1"/>
                </a:solidFill>
                <a:effectLst>
                  <a:outerShdw blurRad="38100" dist="19050" dir="2700000" algn="tl" rotWithShape="0">
                    <a:schemeClr val="dk1">
                      <a:alpha val="40000"/>
                    </a:schemeClr>
                  </a:outerShdw>
                </a:effectLst>
                <a:latin typeface="方正隶书简体" panose="02010601030101010101" charset="-122"/>
                <a:ea typeface="方正隶书简体" panose="02010601030101010101" charset="-122"/>
                <a:cs typeface="方正隶书简体" panose="02010601030101010101" charset="-122"/>
              </a:rPr>
              <a:t>《保障农民工工资支付条例》</a:t>
            </a:r>
            <a:endParaRPr lang="zh-CN" altLang="en-US" sz="4000" b="0" strike="noStrike" noProof="1">
              <a:solidFill>
                <a:schemeClr val="bg1"/>
              </a:solidFill>
              <a:effectLst>
                <a:outerShdw blurRad="38100" dist="19050" dir="2700000" algn="tl" rotWithShape="0">
                  <a:schemeClr val="dk1">
                    <a:alpha val="40000"/>
                  </a:schemeClr>
                </a:outerShdw>
              </a:effectLst>
              <a:latin typeface="方正隶书简体" panose="02010601030101010101" charset="-122"/>
              <a:ea typeface="方正隶书简体" panose="02010601030101010101" charset="-122"/>
              <a:cs typeface="方正隶书简体" panose="02010601030101010101" charset="-122"/>
            </a:endParaRPr>
          </a:p>
          <a:p>
            <a:pPr fontAlgn="base"/>
            <a:r>
              <a:rPr lang="zh-CN" altLang="en-US" sz="4000" b="0" strike="noStrike" noProof="1">
                <a:solidFill>
                  <a:schemeClr val="bg1"/>
                </a:solidFill>
                <a:effectLst>
                  <a:outerShdw blurRad="38100" dist="19050" dir="2700000" algn="tl" rotWithShape="0">
                    <a:schemeClr val="dk1">
                      <a:alpha val="40000"/>
                    </a:schemeClr>
                  </a:outerShdw>
                </a:effectLst>
                <a:latin typeface="方正隶书简体" panose="02010601030101010101" charset="-122"/>
                <a:ea typeface="方正隶书简体" panose="02010601030101010101" charset="-122"/>
                <a:cs typeface="方正隶书简体" panose="02010601030101010101" charset="-122"/>
              </a:rPr>
              <a:t> 明确的“五个责任”</a:t>
            </a:r>
            <a:r>
              <a:rPr lang="en-US" altLang="zh-CN" sz="4000" b="0" strike="noStrike" noProof="1">
                <a:solidFill>
                  <a:schemeClr val="bg1"/>
                </a:solidFill>
                <a:effectLst>
                  <a:outerShdw blurRad="38100" dist="19050" dir="2700000" algn="tl" rotWithShape="0">
                    <a:schemeClr val="dk1">
                      <a:alpha val="40000"/>
                    </a:schemeClr>
                  </a:outerShdw>
                </a:effectLst>
                <a:latin typeface="方正隶书简体" panose="02010601030101010101" charset="-122"/>
                <a:ea typeface="方正隶书简体" panose="02010601030101010101" charset="-122"/>
                <a:cs typeface="方正隶书简体" panose="02010601030101010101" charset="-122"/>
              </a:rPr>
              <a:t>:</a:t>
            </a:r>
            <a:endParaRPr lang="en-US" altLang="zh-CN" sz="4000" b="0" strike="noStrike" noProof="1">
              <a:solidFill>
                <a:schemeClr val="bg1"/>
              </a:solidFill>
              <a:effectLst>
                <a:outerShdw blurRad="38100" dist="19050" dir="2700000" algn="tl" rotWithShape="0">
                  <a:schemeClr val="dk1">
                    <a:alpha val="40000"/>
                  </a:schemeClr>
                </a:outerShdw>
              </a:effectLst>
              <a:latin typeface="方正隶书简体" panose="02010601030101010101" charset="-122"/>
              <a:ea typeface="方正隶书简体" panose="02010601030101010101" charset="-122"/>
              <a:cs typeface="方正隶书简体" panose="02010601030101010101" charset="-122"/>
            </a:endParaRPr>
          </a:p>
        </p:txBody>
      </p:sp>
      <p:sp>
        <p:nvSpPr>
          <p:cNvPr id="2" name="文本框 1"/>
          <p:cNvSpPr txBox="1"/>
          <p:nvPr/>
        </p:nvSpPr>
        <p:spPr>
          <a:xfrm>
            <a:off x="1631950" y="2130425"/>
            <a:ext cx="3436938" cy="4092575"/>
          </a:xfrm>
          <a:prstGeom prst="rect">
            <a:avLst/>
          </a:prstGeom>
          <a:noFill/>
        </p:spPr>
        <p:txBody>
          <a:bodyPr wrap="square" rtlCol="0">
            <a:spAutoFit/>
          </a:bodyPr>
          <a:p>
            <a:pPr>
              <a:lnSpc>
                <a:spcPct val="110000"/>
              </a:lnSpc>
            </a:pPr>
            <a:r>
              <a:rPr lang="zh-CN" altLang="en-US" sz="4000" noProof="1">
                <a:solidFill>
                  <a:srgbClr val="FF0000"/>
                </a:solidFill>
                <a:effectLst>
                  <a:outerShdw blurRad="38100" dist="19050" dir="2700000" algn="tl" rotWithShape="0">
                    <a:schemeClr val="dk1">
                      <a:alpha val="40000"/>
                    </a:schemeClr>
                  </a:outerShdw>
                </a:effectLst>
                <a:latin typeface="方正隶书简体" panose="02010601030101010101" charset="-122"/>
                <a:ea typeface="方正隶书简体" panose="02010601030101010101" charset="-122"/>
                <a:cs typeface="方正隶书简体" panose="02010601030101010101" charset="-122"/>
              </a:rPr>
              <a:t>政府负责</a:t>
            </a:r>
            <a:endParaRPr lang="zh-CN" altLang="en-US" sz="4000" noProof="1">
              <a:solidFill>
                <a:srgbClr val="FF0000"/>
              </a:solidFill>
              <a:effectLst>
                <a:outerShdw blurRad="38100" dist="19050" dir="2700000" algn="tl" rotWithShape="0">
                  <a:schemeClr val="dk1">
                    <a:alpha val="40000"/>
                  </a:schemeClr>
                </a:outerShdw>
              </a:effectLst>
              <a:latin typeface="方正隶书简体" panose="02010601030101010101" charset="-122"/>
              <a:ea typeface="方正隶书简体" panose="02010601030101010101" charset="-122"/>
              <a:cs typeface="方正隶书简体" panose="02010601030101010101" charset="-122"/>
            </a:endParaRPr>
          </a:p>
          <a:p>
            <a:pPr>
              <a:lnSpc>
                <a:spcPct val="110000"/>
              </a:lnSpc>
            </a:pPr>
            <a:r>
              <a:rPr lang="zh-CN" altLang="en-US" sz="4000" noProof="1">
                <a:solidFill>
                  <a:srgbClr val="FF0000"/>
                </a:solidFill>
                <a:effectLst>
                  <a:outerShdw blurRad="38100" dist="19050" dir="2700000" algn="tl" rotWithShape="0">
                    <a:schemeClr val="dk1">
                      <a:alpha val="40000"/>
                    </a:schemeClr>
                  </a:outerShdw>
                </a:effectLst>
                <a:latin typeface="方正隶书简体" panose="02010601030101010101" charset="-122"/>
                <a:ea typeface="方正隶书简体" panose="02010601030101010101" charset="-122"/>
                <a:cs typeface="方正隶书简体" panose="02010601030101010101" charset="-122"/>
              </a:rPr>
              <a:t>行业监管</a:t>
            </a:r>
            <a:endParaRPr lang="zh-CN" altLang="en-US" sz="4000" noProof="1">
              <a:solidFill>
                <a:srgbClr val="FF0000"/>
              </a:solidFill>
              <a:effectLst>
                <a:outerShdw blurRad="38100" dist="19050" dir="2700000" algn="tl" rotWithShape="0">
                  <a:schemeClr val="dk1">
                    <a:alpha val="40000"/>
                  </a:schemeClr>
                </a:outerShdw>
              </a:effectLst>
              <a:latin typeface="方正隶书简体" panose="02010601030101010101" charset="-122"/>
              <a:ea typeface="方正隶书简体" panose="02010601030101010101" charset="-122"/>
              <a:cs typeface="方正隶书简体" panose="02010601030101010101" charset="-122"/>
            </a:endParaRPr>
          </a:p>
          <a:p>
            <a:pPr>
              <a:lnSpc>
                <a:spcPct val="110000"/>
              </a:lnSpc>
            </a:pPr>
            <a:r>
              <a:rPr lang="zh-CN" altLang="en-US" sz="4000" noProof="1">
                <a:solidFill>
                  <a:srgbClr val="FF0000"/>
                </a:solidFill>
                <a:effectLst>
                  <a:outerShdw blurRad="38100" dist="19050" dir="2700000" algn="tl" rotWithShape="0">
                    <a:schemeClr val="dk1">
                      <a:alpha val="40000"/>
                    </a:schemeClr>
                  </a:outerShdw>
                </a:effectLst>
                <a:latin typeface="方正隶书简体" panose="02010601030101010101" charset="-122"/>
                <a:ea typeface="方正隶书简体" panose="02010601030101010101" charset="-122"/>
                <a:cs typeface="方正隶书简体" panose="02010601030101010101" charset="-122"/>
              </a:rPr>
              <a:t>行政执法</a:t>
            </a:r>
            <a:endParaRPr lang="zh-CN" altLang="en-US" sz="4000" noProof="1">
              <a:solidFill>
                <a:srgbClr val="FF0000"/>
              </a:solidFill>
              <a:effectLst>
                <a:outerShdw blurRad="38100" dist="19050" dir="2700000" algn="tl" rotWithShape="0">
                  <a:schemeClr val="dk1">
                    <a:alpha val="40000"/>
                  </a:schemeClr>
                </a:outerShdw>
              </a:effectLst>
              <a:latin typeface="方正隶书简体" panose="02010601030101010101" charset="-122"/>
              <a:ea typeface="方正隶书简体" panose="02010601030101010101" charset="-122"/>
              <a:cs typeface="方正隶书简体" panose="02010601030101010101" charset="-122"/>
            </a:endParaRPr>
          </a:p>
          <a:p>
            <a:pPr>
              <a:lnSpc>
                <a:spcPct val="110000"/>
              </a:lnSpc>
            </a:pPr>
            <a:r>
              <a:rPr lang="zh-CN" altLang="en-US" sz="4000" noProof="1">
                <a:solidFill>
                  <a:srgbClr val="FF0000"/>
                </a:solidFill>
                <a:effectLst>
                  <a:outerShdw blurRad="38100" dist="19050" dir="2700000" algn="tl" rotWithShape="0">
                    <a:schemeClr val="dk1">
                      <a:alpha val="40000"/>
                    </a:schemeClr>
                  </a:outerShdw>
                </a:effectLst>
                <a:latin typeface="方正隶书简体" panose="02010601030101010101" charset="-122"/>
                <a:ea typeface="方正隶书简体" panose="02010601030101010101" charset="-122"/>
                <a:cs typeface="方正隶书简体" panose="02010601030101010101" charset="-122"/>
              </a:rPr>
              <a:t>企业支付</a:t>
            </a:r>
            <a:endParaRPr lang="zh-CN" altLang="en-US" sz="4000" noProof="1">
              <a:solidFill>
                <a:srgbClr val="FF0000"/>
              </a:solidFill>
              <a:effectLst>
                <a:outerShdw blurRad="38100" dist="19050" dir="2700000" algn="tl" rotWithShape="0">
                  <a:schemeClr val="dk1">
                    <a:alpha val="40000"/>
                  </a:schemeClr>
                </a:outerShdw>
              </a:effectLst>
              <a:latin typeface="方正隶书简体" panose="02010601030101010101" charset="-122"/>
              <a:ea typeface="方正隶书简体" panose="02010601030101010101" charset="-122"/>
              <a:cs typeface="方正隶书简体" panose="02010601030101010101" charset="-122"/>
            </a:endParaRPr>
          </a:p>
          <a:p>
            <a:pPr>
              <a:lnSpc>
                <a:spcPct val="110000"/>
              </a:lnSpc>
            </a:pPr>
            <a:r>
              <a:rPr lang="zh-CN" altLang="en-US" sz="4000" noProof="1">
                <a:solidFill>
                  <a:srgbClr val="FF0000"/>
                </a:solidFill>
                <a:effectLst>
                  <a:outerShdw blurRad="38100" dist="19050" dir="2700000" algn="tl" rotWithShape="0">
                    <a:schemeClr val="dk1">
                      <a:alpha val="40000"/>
                    </a:schemeClr>
                  </a:outerShdw>
                </a:effectLst>
                <a:latin typeface="方正隶书简体" panose="02010601030101010101" charset="-122"/>
                <a:ea typeface="方正隶书简体" panose="02010601030101010101" charset="-122"/>
                <a:cs typeface="方正隶书简体" panose="02010601030101010101" charset="-122"/>
              </a:rPr>
              <a:t>工青妇残监督</a:t>
            </a:r>
            <a:endParaRPr lang="zh-CN" altLang="en-US" sz="4000" noProof="1">
              <a:solidFill>
                <a:srgbClr val="FF0000"/>
              </a:solidFill>
              <a:effectLst>
                <a:outerShdw blurRad="38100" dist="19050" dir="2700000" algn="tl" rotWithShape="0">
                  <a:schemeClr val="dk1">
                    <a:alpha val="40000"/>
                  </a:schemeClr>
                </a:outerShdw>
              </a:effectLst>
              <a:latin typeface="方正隶书简体" panose="02010601030101010101" charset="-122"/>
              <a:ea typeface="方正隶书简体" panose="02010601030101010101" charset="-122"/>
              <a:cs typeface="方正隶书简体" panose="02010601030101010101" charset="-122"/>
            </a:endParaRPr>
          </a:p>
          <a:p>
            <a:endParaRPr lang="zh-CN" altLang="en-US" sz="4000" noProof="1">
              <a:solidFill>
                <a:srgbClr val="FF0000"/>
              </a:solidFill>
              <a:effectLst>
                <a:outerShdw blurRad="38100" dist="19050" dir="2700000" algn="tl" rotWithShape="0">
                  <a:schemeClr val="dk1">
                    <a:alpha val="40000"/>
                  </a:schemeClr>
                </a:outerShdw>
              </a:effectLst>
              <a:latin typeface="方正隶书简体" panose="02010601030101010101" charset="-122"/>
              <a:ea typeface="方正隶书简体" panose="02010601030101010101" charset="-122"/>
              <a:cs typeface="方正隶书简体" panose="02010601030101010101" charset="-122"/>
            </a:endParaRPr>
          </a:p>
        </p:txBody>
      </p:sp>
      <p:sp>
        <p:nvSpPr>
          <p:cNvPr id="29" name="椭圆 28"/>
          <p:cNvSpPr/>
          <p:nvPr/>
        </p:nvSpPr>
        <p:spPr>
          <a:xfrm>
            <a:off x="1111250" y="2252663"/>
            <a:ext cx="508000" cy="4953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4" name="TextBox 37"/>
          <p:cNvSpPr txBox="1"/>
          <p:nvPr/>
        </p:nvSpPr>
        <p:spPr>
          <a:xfrm>
            <a:off x="1181100" y="2273300"/>
            <a:ext cx="406400" cy="460375"/>
          </a:xfrm>
          <a:prstGeom prst="rect">
            <a:avLst/>
          </a:prstGeom>
          <a:noFill/>
          <a:ln w="9525">
            <a:noFill/>
          </a:ln>
        </p:spPr>
        <p:txBody>
          <a:bodyPr wrap="square" anchor="t">
            <a:spAutoFit/>
          </a:bodyPr>
          <a:p>
            <a:pPr algn="ctr"/>
            <a:r>
              <a:rPr lang="en-US" altLang="zh-CN" sz="2400" b="1" dirty="0">
                <a:solidFill>
                  <a:schemeClr val="bg1"/>
                </a:solidFill>
                <a:latin typeface="微软雅黑" panose="020B0503020204020204" charset="-122"/>
                <a:ea typeface="微软雅黑" panose="020B0503020204020204" charset="-122"/>
              </a:rPr>
              <a:t>1</a:t>
            </a:r>
            <a:endParaRPr lang="en-US" altLang="zh-CN" sz="2400" b="1" dirty="0">
              <a:solidFill>
                <a:schemeClr val="bg1"/>
              </a:solidFill>
              <a:latin typeface="微软雅黑" panose="020B0503020204020204" charset="-122"/>
              <a:ea typeface="微软雅黑" panose="020B0503020204020204" charset="-122"/>
            </a:endParaRPr>
          </a:p>
        </p:txBody>
      </p:sp>
      <p:sp>
        <p:nvSpPr>
          <p:cNvPr id="30" name="椭圆 29"/>
          <p:cNvSpPr/>
          <p:nvPr/>
        </p:nvSpPr>
        <p:spPr>
          <a:xfrm>
            <a:off x="1093788" y="2952750"/>
            <a:ext cx="508000" cy="49688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31" name="TextBox 37"/>
          <p:cNvSpPr txBox="1"/>
          <p:nvPr/>
        </p:nvSpPr>
        <p:spPr>
          <a:xfrm>
            <a:off x="1165225" y="2973388"/>
            <a:ext cx="404813" cy="460375"/>
          </a:xfrm>
          <a:prstGeom prst="rect">
            <a:avLst/>
          </a:prstGeom>
          <a:noFill/>
          <a:ln w="9525">
            <a:noFill/>
          </a:ln>
        </p:spPr>
        <p:txBody>
          <a:bodyPr wrap="square" anchor="t">
            <a:spAutoFit/>
          </a:bodyPr>
          <a:p>
            <a:pPr algn="ctr"/>
            <a:r>
              <a:rPr lang="en-US" altLang="zh-CN" sz="2400" b="1" dirty="0">
                <a:solidFill>
                  <a:schemeClr val="bg1"/>
                </a:solidFill>
                <a:latin typeface="微软雅黑" panose="020B0503020204020204" charset="-122"/>
                <a:ea typeface="微软雅黑" panose="020B0503020204020204" charset="-122"/>
              </a:rPr>
              <a:t>2</a:t>
            </a:r>
            <a:endParaRPr lang="en-US" altLang="zh-CN" sz="2400" b="1" dirty="0">
              <a:solidFill>
                <a:schemeClr val="bg1"/>
              </a:solidFill>
              <a:latin typeface="微软雅黑" panose="020B0503020204020204" charset="-122"/>
              <a:ea typeface="微软雅黑" panose="020B0503020204020204" charset="-122"/>
            </a:endParaRPr>
          </a:p>
        </p:txBody>
      </p:sp>
      <p:sp>
        <p:nvSpPr>
          <p:cNvPr id="32" name="椭圆 31"/>
          <p:cNvSpPr/>
          <p:nvPr/>
        </p:nvSpPr>
        <p:spPr>
          <a:xfrm>
            <a:off x="1093788" y="3598863"/>
            <a:ext cx="508000" cy="49688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33" name="TextBox 37"/>
          <p:cNvSpPr txBox="1"/>
          <p:nvPr/>
        </p:nvSpPr>
        <p:spPr>
          <a:xfrm>
            <a:off x="1165225" y="3619500"/>
            <a:ext cx="404813" cy="460375"/>
          </a:xfrm>
          <a:prstGeom prst="rect">
            <a:avLst/>
          </a:prstGeom>
          <a:noFill/>
          <a:ln w="9525">
            <a:noFill/>
          </a:ln>
        </p:spPr>
        <p:txBody>
          <a:bodyPr wrap="square" anchor="t">
            <a:spAutoFit/>
          </a:bodyPr>
          <a:p>
            <a:pPr algn="ctr"/>
            <a:r>
              <a:rPr lang="en-US" altLang="zh-CN" sz="2400" b="1" dirty="0">
                <a:solidFill>
                  <a:schemeClr val="bg1"/>
                </a:solidFill>
                <a:latin typeface="微软雅黑" panose="020B0503020204020204" charset="-122"/>
                <a:ea typeface="微软雅黑" panose="020B0503020204020204" charset="-122"/>
              </a:rPr>
              <a:t>3</a:t>
            </a:r>
            <a:endParaRPr lang="en-US" altLang="zh-CN" sz="2400" b="1" dirty="0">
              <a:solidFill>
                <a:schemeClr val="bg1"/>
              </a:solidFill>
              <a:latin typeface="微软雅黑" panose="020B0503020204020204" charset="-122"/>
              <a:ea typeface="微软雅黑" panose="020B0503020204020204" charset="-122"/>
            </a:endParaRPr>
          </a:p>
        </p:txBody>
      </p:sp>
      <p:sp>
        <p:nvSpPr>
          <p:cNvPr id="34" name="椭圆 33"/>
          <p:cNvSpPr/>
          <p:nvPr/>
        </p:nvSpPr>
        <p:spPr>
          <a:xfrm>
            <a:off x="1093788" y="4316413"/>
            <a:ext cx="508000" cy="49688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35" name="TextBox 37"/>
          <p:cNvSpPr txBox="1"/>
          <p:nvPr/>
        </p:nvSpPr>
        <p:spPr>
          <a:xfrm>
            <a:off x="1145540" y="4335145"/>
            <a:ext cx="404813" cy="460375"/>
          </a:xfrm>
          <a:prstGeom prst="rect">
            <a:avLst/>
          </a:prstGeom>
          <a:noFill/>
          <a:ln w="9525">
            <a:noFill/>
          </a:ln>
        </p:spPr>
        <p:txBody>
          <a:bodyPr wrap="square" anchor="t">
            <a:spAutoFit/>
          </a:bodyPr>
          <a:p>
            <a:pPr algn="ctr"/>
            <a:r>
              <a:rPr lang="en-US" altLang="zh-CN" sz="2400" b="1" dirty="0">
                <a:solidFill>
                  <a:schemeClr val="bg1"/>
                </a:solidFill>
                <a:latin typeface="微软雅黑" panose="020B0503020204020204" charset="-122"/>
                <a:ea typeface="微软雅黑" panose="020B0503020204020204" charset="-122"/>
              </a:rPr>
              <a:t>4</a:t>
            </a:r>
            <a:endParaRPr lang="en-US" altLang="zh-CN" sz="2400" b="1" dirty="0">
              <a:solidFill>
                <a:schemeClr val="bg1"/>
              </a:solidFill>
              <a:latin typeface="微软雅黑" panose="020B0503020204020204" charset="-122"/>
              <a:ea typeface="微软雅黑" panose="020B0503020204020204" charset="-122"/>
            </a:endParaRPr>
          </a:p>
        </p:txBody>
      </p:sp>
      <p:sp>
        <p:nvSpPr>
          <p:cNvPr id="36" name="椭圆 35"/>
          <p:cNvSpPr/>
          <p:nvPr/>
        </p:nvSpPr>
        <p:spPr>
          <a:xfrm>
            <a:off x="1093788" y="4962525"/>
            <a:ext cx="508000" cy="4953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37" name="TextBox 37"/>
          <p:cNvSpPr txBox="1"/>
          <p:nvPr/>
        </p:nvSpPr>
        <p:spPr>
          <a:xfrm>
            <a:off x="1165225" y="4979353"/>
            <a:ext cx="404813" cy="460375"/>
          </a:xfrm>
          <a:prstGeom prst="rect">
            <a:avLst/>
          </a:prstGeom>
          <a:noFill/>
          <a:ln w="9525">
            <a:noFill/>
          </a:ln>
        </p:spPr>
        <p:txBody>
          <a:bodyPr wrap="square" anchor="t">
            <a:spAutoFit/>
          </a:bodyPr>
          <a:p>
            <a:pPr algn="ctr"/>
            <a:r>
              <a:rPr lang="en-US" altLang="zh-CN" sz="2400" b="1" dirty="0">
                <a:solidFill>
                  <a:schemeClr val="bg1"/>
                </a:solidFill>
                <a:latin typeface="微软雅黑" panose="020B0503020204020204" charset="-122"/>
                <a:ea typeface="微软雅黑" panose="020B0503020204020204" charset="-122"/>
              </a:rPr>
              <a:t>5</a:t>
            </a:r>
            <a:endParaRPr lang="en-US" altLang="zh-CN" sz="2400" b="1" dirty="0">
              <a:solidFill>
                <a:schemeClr val="bg1"/>
              </a:solidFill>
              <a:latin typeface="微软雅黑" panose="020B0503020204020204" charset="-122"/>
              <a:ea typeface="微软雅黑" panose="020B0503020204020204" charset="-122"/>
            </a:endParaRPr>
          </a:p>
        </p:txBody>
      </p:sp>
    </p:spTree>
  </p:cSld>
  <p:clrMapOvr>
    <a:masterClrMapping/>
  </p:clrMapOvr>
  <p:transition spd="slow" advTm="1725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barn(inVertical)">
                                      <p:cBhvr>
                                        <p:cTn id="7" dur="5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1"/>
        </a:blipFill>
        <a:effectLst/>
      </p:bgPr>
    </p:bg>
    <p:spTree>
      <p:nvGrpSpPr>
        <p:cNvPr id="1" name=""/>
        <p:cNvGrpSpPr/>
        <p:nvPr/>
      </p:nvGrpSpPr>
      <p:grpSpPr/>
      <p:pic>
        <p:nvPicPr>
          <p:cNvPr id="15362" name="图片 14"/>
          <p:cNvPicPr>
            <a:picLocks noChangeAspect="1"/>
          </p:cNvPicPr>
          <p:nvPr/>
        </p:nvPicPr>
        <p:blipFill>
          <a:blip r:embed="rId2"/>
          <a:stretch>
            <a:fillRect/>
          </a:stretch>
        </p:blipFill>
        <p:spPr>
          <a:xfrm>
            <a:off x="-47625" y="0"/>
            <a:ext cx="9191625" cy="1346200"/>
          </a:xfrm>
          <a:prstGeom prst="rect">
            <a:avLst/>
          </a:prstGeom>
          <a:noFill/>
          <a:ln w="9525">
            <a:noFill/>
          </a:ln>
        </p:spPr>
      </p:pic>
      <p:pic>
        <p:nvPicPr>
          <p:cNvPr id="15363" name="图片 3"/>
          <p:cNvPicPr>
            <a:picLocks noChangeAspect="1"/>
          </p:cNvPicPr>
          <p:nvPr/>
        </p:nvPicPr>
        <p:blipFill>
          <a:blip r:embed="rId3"/>
          <a:stretch>
            <a:fillRect/>
          </a:stretch>
        </p:blipFill>
        <p:spPr>
          <a:xfrm>
            <a:off x="-47625" y="3906838"/>
            <a:ext cx="992188" cy="1944687"/>
          </a:xfrm>
          <a:prstGeom prst="rect">
            <a:avLst/>
          </a:prstGeom>
          <a:noFill/>
          <a:ln w="9525">
            <a:noFill/>
          </a:ln>
        </p:spPr>
      </p:pic>
      <p:pic>
        <p:nvPicPr>
          <p:cNvPr id="15364" name="图片 7"/>
          <p:cNvPicPr>
            <a:picLocks noChangeAspect="1"/>
          </p:cNvPicPr>
          <p:nvPr/>
        </p:nvPicPr>
        <p:blipFill>
          <a:blip r:embed="rId4"/>
          <a:stretch>
            <a:fillRect/>
          </a:stretch>
        </p:blipFill>
        <p:spPr>
          <a:xfrm>
            <a:off x="0" y="4992688"/>
            <a:ext cx="3925888" cy="1760537"/>
          </a:xfrm>
          <a:prstGeom prst="rect">
            <a:avLst/>
          </a:prstGeom>
          <a:noFill/>
          <a:ln w="9525">
            <a:noFill/>
          </a:ln>
        </p:spPr>
      </p:pic>
      <p:pic>
        <p:nvPicPr>
          <p:cNvPr id="15365" name="图片 6"/>
          <p:cNvPicPr>
            <a:picLocks noChangeAspect="1"/>
          </p:cNvPicPr>
          <p:nvPr/>
        </p:nvPicPr>
        <p:blipFill>
          <a:blip r:embed="rId5"/>
          <a:stretch>
            <a:fillRect/>
          </a:stretch>
        </p:blipFill>
        <p:spPr>
          <a:xfrm>
            <a:off x="0" y="5999163"/>
            <a:ext cx="9144000" cy="911225"/>
          </a:xfrm>
          <a:prstGeom prst="rect">
            <a:avLst/>
          </a:prstGeom>
          <a:noFill/>
          <a:ln w="9525">
            <a:noFill/>
          </a:ln>
        </p:spPr>
      </p:pic>
      <p:sp>
        <p:nvSpPr>
          <p:cNvPr id="15366" name="文本框 1"/>
          <p:cNvSpPr txBox="1"/>
          <p:nvPr/>
        </p:nvSpPr>
        <p:spPr>
          <a:xfrm>
            <a:off x="3800475" y="1547813"/>
            <a:ext cx="3081338" cy="398462"/>
          </a:xfrm>
          <a:prstGeom prst="rect">
            <a:avLst/>
          </a:prstGeom>
          <a:noFill/>
          <a:ln w="9525">
            <a:noFill/>
          </a:ln>
        </p:spPr>
        <p:txBody>
          <a:bodyPr wrap="square" anchor="t">
            <a:spAutoFit/>
          </a:bodyPr>
          <a:p>
            <a:r>
              <a:rPr lang="zh-CN" altLang="en-US" sz="2000">
                <a:solidFill>
                  <a:srgbClr val="FF0000"/>
                </a:solidFill>
                <a:latin typeface="方正小标宋简体" panose="02010601030101010101" charset="-122"/>
                <a:ea typeface="方正小标宋简体" panose="02010601030101010101" charset="-122"/>
              </a:rPr>
              <a:t>拒不支付农民工工资后果</a:t>
            </a:r>
            <a:endParaRPr lang="zh-CN" altLang="en-US" sz="2000">
              <a:solidFill>
                <a:srgbClr val="FF0000"/>
              </a:solidFill>
              <a:latin typeface="方正小标宋简体" panose="02010601030101010101" charset="-122"/>
              <a:ea typeface="方正小标宋简体" panose="02010601030101010101" charset="-122"/>
            </a:endParaRPr>
          </a:p>
        </p:txBody>
      </p:sp>
      <p:sp>
        <p:nvSpPr>
          <p:cNvPr id="5" name="文本框 4"/>
          <p:cNvSpPr txBox="1"/>
          <p:nvPr/>
        </p:nvSpPr>
        <p:spPr>
          <a:xfrm>
            <a:off x="-116840" y="544194"/>
            <a:ext cx="6480175" cy="583566"/>
          </a:xfrm>
          <a:prstGeom prst="rect">
            <a:avLst/>
          </a:prstGeom>
          <a:noFill/>
        </p:spPr>
        <p:txBody>
          <a:bodyPr wrap="square" rtlCol="0">
            <a:spAutoFit/>
            <a:scene3d>
              <a:camera prst="orthographicFront"/>
              <a:lightRig rig="threePt" dir="t"/>
            </a:scene3d>
          </a:bodyPr>
          <a:p>
            <a:r>
              <a:rPr lang="zh-CN" altLang="en-US" sz="3200" noProof="1">
                <a:ln w="10160">
                  <a:solidFill>
                    <a:schemeClr val="accent5"/>
                  </a:solidFill>
                  <a:prstDash val="solid"/>
                </a:ln>
                <a:solidFill>
                  <a:srgbClr val="FFFFFF"/>
                </a:solidFill>
                <a:effectLst>
                  <a:outerShdw blurRad="38100" dist="22860" dir="5400000" algn="tl" rotWithShape="0">
                    <a:srgbClr val="000000">
                      <a:alpha val="30000"/>
                    </a:srgbClr>
                  </a:outerShdw>
                </a:effectLst>
                <a:latin typeface="方正小标宋简体" panose="02010601030101010101" charset="-122"/>
                <a:ea typeface="方正小标宋简体" panose="02010601030101010101" charset="-122"/>
                <a:cs typeface="+mn-cs"/>
              </a:rPr>
              <a:t>《保障农民工工资支付条例》明确：</a:t>
            </a:r>
            <a:endParaRPr lang="zh-CN" altLang="en-US" sz="3200" noProof="1">
              <a:ln w="10160">
                <a:solidFill>
                  <a:schemeClr val="accent5"/>
                </a:solidFill>
                <a:prstDash val="solid"/>
              </a:ln>
              <a:solidFill>
                <a:srgbClr val="FFFFFF"/>
              </a:solidFill>
              <a:effectLst>
                <a:outerShdw blurRad="38100" dist="22860" dir="5400000" algn="tl" rotWithShape="0">
                  <a:srgbClr val="000000">
                    <a:alpha val="30000"/>
                  </a:srgbClr>
                </a:outerShdw>
              </a:effectLst>
              <a:latin typeface="方正小标宋简体" panose="02010601030101010101" charset="-122"/>
              <a:ea typeface="方正小标宋简体" panose="02010601030101010101" charset="-122"/>
              <a:cs typeface="+mn-cs"/>
            </a:endParaRPr>
          </a:p>
        </p:txBody>
      </p:sp>
      <p:sp>
        <p:nvSpPr>
          <p:cNvPr id="15368" name="文本框 8"/>
          <p:cNvSpPr txBox="1"/>
          <p:nvPr/>
        </p:nvSpPr>
        <p:spPr>
          <a:xfrm>
            <a:off x="2162175" y="1979613"/>
            <a:ext cx="6969125" cy="922337"/>
          </a:xfrm>
          <a:prstGeom prst="rect">
            <a:avLst/>
          </a:prstGeom>
          <a:noFill/>
          <a:ln w="9525">
            <a:noFill/>
          </a:ln>
        </p:spPr>
        <p:txBody>
          <a:bodyPr wrap="square" anchor="t">
            <a:spAutoFit/>
          </a:bodyPr>
          <a:p>
            <a:r>
              <a:rPr lang="zh-CN" altLang="en-US">
                <a:latin typeface="方正黑体简体" panose="02010601030101010101" charset="-122"/>
                <a:ea typeface="方正黑体简体" panose="02010601030101010101" charset="-122"/>
              </a:rPr>
              <a:t>第四十一条第二款   人力资源社会保障行政部门发现拖欠农民工工资的违法行为涉嫌构成拒不支付劳动报酬罪的，应当按照有关规定及时移送公安机关审查并作出决定。</a:t>
            </a:r>
            <a:endParaRPr lang="zh-CN" altLang="en-US">
              <a:latin typeface="方正黑体简体" panose="02010601030101010101" charset="-122"/>
              <a:ea typeface="方正黑体简体" panose="02010601030101010101" charset="-122"/>
            </a:endParaRPr>
          </a:p>
        </p:txBody>
      </p:sp>
      <p:sp>
        <p:nvSpPr>
          <p:cNvPr id="15369" name="文本框 11"/>
          <p:cNvSpPr txBox="1"/>
          <p:nvPr/>
        </p:nvSpPr>
        <p:spPr>
          <a:xfrm>
            <a:off x="4210050" y="3046413"/>
            <a:ext cx="4060825" cy="400050"/>
          </a:xfrm>
          <a:prstGeom prst="rect">
            <a:avLst/>
          </a:prstGeom>
          <a:noFill/>
          <a:ln w="9525">
            <a:noFill/>
          </a:ln>
        </p:spPr>
        <p:txBody>
          <a:bodyPr wrap="square" anchor="t">
            <a:spAutoFit/>
          </a:bodyPr>
          <a:p>
            <a:r>
              <a:rPr lang="zh-CN" altLang="en-US" sz="2000">
                <a:solidFill>
                  <a:srgbClr val="FF0000"/>
                </a:solidFill>
                <a:latin typeface="方正小标宋简体" panose="02010601030101010101" charset="-122"/>
                <a:ea typeface="方正小标宋简体" panose="02010601030101010101" charset="-122"/>
              </a:rPr>
              <a:t>不依法维权的后果</a:t>
            </a:r>
            <a:endParaRPr lang="zh-CN" altLang="en-US" sz="2000">
              <a:solidFill>
                <a:srgbClr val="FF0000"/>
              </a:solidFill>
              <a:latin typeface="方正小标宋简体" panose="02010601030101010101" charset="-122"/>
              <a:ea typeface="方正小标宋简体" panose="02010601030101010101" charset="-122"/>
            </a:endParaRPr>
          </a:p>
        </p:txBody>
      </p:sp>
      <p:sp>
        <p:nvSpPr>
          <p:cNvPr id="15370" name="文本框 12"/>
          <p:cNvSpPr txBox="1"/>
          <p:nvPr/>
        </p:nvSpPr>
        <p:spPr>
          <a:xfrm>
            <a:off x="2128838" y="3435350"/>
            <a:ext cx="6942137" cy="922338"/>
          </a:xfrm>
          <a:prstGeom prst="rect">
            <a:avLst/>
          </a:prstGeom>
          <a:noFill/>
          <a:ln w="9525">
            <a:noFill/>
          </a:ln>
        </p:spPr>
        <p:txBody>
          <a:bodyPr wrap="square" anchor="t">
            <a:spAutoFit/>
          </a:bodyPr>
          <a:p>
            <a:r>
              <a:rPr lang="zh-CN" altLang="en-US">
                <a:latin typeface="方正黑体简体" panose="02010601030101010101" charset="-122"/>
                <a:ea typeface="方正黑体简体" panose="02010601030101010101" charset="-122"/>
              </a:rPr>
              <a:t>第五十二条    单位或者个人编造虚假事实或者采取非法手段讨要农民工工资，或者以拖欠农民工工资为名讨要工程款的，依法予以处理</a:t>
            </a:r>
            <a:r>
              <a:rPr lang="zh-CN" altLang="en-US">
                <a:latin typeface="Arial" panose="020B0604020202020204" pitchFamily="34" charset="0"/>
                <a:ea typeface="宋体" panose="02010600030101010101" pitchFamily="2" charset="-122"/>
              </a:rPr>
              <a:t>。</a:t>
            </a:r>
            <a:endParaRPr lang="zh-CN" altLang="en-US">
              <a:latin typeface="Arial" panose="020B0604020202020204" pitchFamily="34" charset="0"/>
              <a:ea typeface="宋体" panose="02010600030101010101" pitchFamily="2" charset="-122"/>
            </a:endParaRPr>
          </a:p>
        </p:txBody>
      </p:sp>
      <p:sp>
        <p:nvSpPr>
          <p:cNvPr id="15371" name="文本框 13"/>
          <p:cNvSpPr txBox="1"/>
          <p:nvPr/>
        </p:nvSpPr>
        <p:spPr>
          <a:xfrm>
            <a:off x="2182813" y="4926013"/>
            <a:ext cx="6718300" cy="646112"/>
          </a:xfrm>
          <a:prstGeom prst="rect">
            <a:avLst/>
          </a:prstGeom>
          <a:noFill/>
          <a:ln w="9525">
            <a:noFill/>
          </a:ln>
        </p:spPr>
        <p:txBody>
          <a:bodyPr wrap="square" anchor="t">
            <a:spAutoFit/>
          </a:bodyPr>
          <a:p>
            <a:r>
              <a:rPr lang="zh-CN" altLang="en-US">
                <a:latin typeface="方正黑体简体" panose="02010601030101010101" charset="-122"/>
                <a:ea typeface="方正黑体简体" panose="02010601030101010101" charset="-122"/>
              </a:rPr>
              <a:t>第七条第五款   公安机关负责及时受理、侦办涉嫌拒不支付劳动报酬刑事案件，依法处置因农民工工资拖欠引发的社会治安案件。</a:t>
            </a:r>
            <a:endParaRPr lang="zh-CN" altLang="en-US">
              <a:latin typeface="方正黑体简体" panose="02010601030101010101" charset="-122"/>
              <a:ea typeface="方正黑体简体" panose="02010601030101010101" charset="-122"/>
            </a:endParaRPr>
          </a:p>
        </p:txBody>
      </p:sp>
      <p:sp>
        <p:nvSpPr>
          <p:cNvPr id="15372" name="文本框 14"/>
          <p:cNvSpPr txBox="1"/>
          <p:nvPr/>
        </p:nvSpPr>
        <p:spPr>
          <a:xfrm>
            <a:off x="3503613" y="4519613"/>
            <a:ext cx="5294312" cy="460375"/>
          </a:xfrm>
          <a:prstGeom prst="rect">
            <a:avLst/>
          </a:prstGeom>
          <a:noFill/>
          <a:ln w="9525">
            <a:noFill/>
          </a:ln>
        </p:spPr>
        <p:txBody>
          <a:bodyPr wrap="square" anchor="t">
            <a:spAutoFit/>
          </a:bodyPr>
          <a:p>
            <a:pPr>
              <a:buSzTx/>
            </a:pPr>
            <a:r>
              <a:rPr lang="zh-CN" altLang="en-US" sz="2000">
                <a:solidFill>
                  <a:srgbClr val="FF0000"/>
                </a:solidFill>
                <a:latin typeface="方正小标宋简体" panose="02010601030101010101" charset="-122"/>
                <a:ea typeface="方正小标宋简体" panose="02010601030101010101" charset="-122"/>
              </a:rPr>
              <a:t>以上两种情形公安机关将重拳出击</a:t>
            </a:r>
            <a:endParaRPr lang="zh-CN" altLang="en-US" sz="2000">
              <a:solidFill>
                <a:srgbClr val="FF0000"/>
              </a:solidFill>
              <a:latin typeface="方正小标宋简体" panose="02010601030101010101" charset="-122"/>
              <a:ea typeface="方正小标宋简体" panose="02010601030101010101" charset="-122"/>
            </a:endParaRPr>
          </a:p>
        </p:txBody>
      </p:sp>
    </p:spTree>
  </p:cSld>
  <p:clrMapOvr>
    <a:masterClrMapping/>
  </p:clrMapOvr>
  <p:transition spd="slow" advTm="24984">
    <p:blinds/>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1"/>
        </a:blipFill>
        <a:effectLst/>
      </p:bgPr>
    </p:bg>
    <p:spTree>
      <p:nvGrpSpPr>
        <p:cNvPr id="1" name=""/>
        <p:cNvGrpSpPr/>
        <p:nvPr/>
      </p:nvGrpSpPr>
      <p:grpSpPr/>
      <p:pic>
        <p:nvPicPr>
          <p:cNvPr id="19458" name="图片 14"/>
          <p:cNvPicPr>
            <a:picLocks noChangeAspect="1"/>
          </p:cNvPicPr>
          <p:nvPr/>
        </p:nvPicPr>
        <p:blipFill>
          <a:blip r:embed="rId2"/>
          <a:stretch>
            <a:fillRect/>
          </a:stretch>
        </p:blipFill>
        <p:spPr>
          <a:xfrm>
            <a:off x="-47625" y="0"/>
            <a:ext cx="9191625" cy="1346200"/>
          </a:xfrm>
          <a:prstGeom prst="rect">
            <a:avLst/>
          </a:prstGeom>
          <a:noFill/>
          <a:ln w="9525">
            <a:noFill/>
          </a:ln>
        </p:spPr>
      </p:pic>
      <p:sp>
        <p:nvSpPr>
          <p:cNvPr id="19459" name="TextBox 7"/>
          <p:cNvSpPr txBox="1"/>
          <p:nvPr/>
        </p:nvSpPr>
        <p:spPr>
          <a:xfrm>
            <a:off x="703898" y="608965"/>
            <a:ext cx="7827962" cy="522288"/>
          </a:xfrm>
          <a:prstGeom prst="rect">
            <a:avLst/>
          </a:prstGeom>
          <a:noFill/>
          <a:ln w="9525">
            <a:noFill/>
          </a:ln>
        </p:spPr>
        <p:txBody>
          <a:bodyPr wrap="none" anchor="t">
            <a:spAutoFit/>
          </a:bodyPr>
          <a:p>
            <a:r>
              <a:rPr lang="zh-CN" altLang="en-US" sz="2800">
                <a:solidFill>
                  <a:schemeClr val="bg1"/>
                </a:solidFill>
                <a:latin typeface="方正小标宋简体" panose="02010601030101010101" charset="-122"/>
                <a:ea typeface="方正小标宋简体" panose="02010601030101010101" charset="-122"/>
              </a:rPr>
              <a:t>工程建设领域用人单位规范劳动用工行为</a:t>
            </a:r>
            <a:r>
              <a:rPr lang="en-US" altLang="zh-CN" sz="2800">
                <a:solidFill>
                  <a:schemeClr val="bg1"/>
                </a:solidFill>
                <a:latin typeface="方正小标宋简体" panose="02010601030101010101" charset="-122"/>
                <a:ea typeface="方正小标宋简体" panose="02010601030101010101" charset="-122"/>
              </a:rPr>
              <a:t>8</a:t>
            </a:r>
            <a:r>
              <a:rPr lang="zh-CN" altLang="en-US" sz="2800">
                <a:solidFill>
                  <a:schemeClr val="bg1"/>
                </a:solidFill>
                <a:latin typeface="方正小标宋简体" panose="02010601030101010101" charset="-122"/>
                <a:ea typeface="方正小标宋简体" panose="02010601030101010101" charset="-122"/>
              </a:rPr>
              <a:t>项重点</a:t>
            </a:r>
            <a:endParaRPr lang="zh-CN" altLang="en-US" sz="2800">
              <a:solidFill>
                <a:schemeClr val="bg1"/>
              </a:solidFill>
              <a:latin typeface="方正小标宋简体" panose="02010601030101010101" charset="-122"/>
              <a:ea typeface="方正小标宋简体" panose="02010601030101010101" charset="-122"/>
            </a:endParaRPr>
          </a:p>
        </p:txBody>
      </p:sp>
      <p:sp>
        <p:nvSpPr>
          <p:cNvPr id="19460" name="TextBox 24"/>
          <p:cNvSpPr txBox="1"/>
          <p:nvPr/>
        </p:nvSpPr>
        <p:spPr>
          <a:xfrm>
            <a:off x="8439150" y="1835150"/>
            <a:ext cx="336550" cy="460375"/>
          </a:xfrm>
          <a:prstGeom prst="rect">
            <a:avLst/>
          </a:prstGeom>
          <a:noFill/>
          <a:ln w="9525">
            <a:noFill/>
          </a:ln>
        </p:spPr>
        <p:txBody>
          <a:bodyPr wrap="none" anchor="t">
            <a:spAutoFit/>
          </a:bodyPr>
          <a:p>
            <a:r>
              <a:rPr lang="en-US" altLang="zh-CN" sz="2400" b="1" dirty="0">
                <a:solidFill>
                  <a:schemeClr val="bg1"/>
                </a:solidFill>
                <a:latin typeface="宋体" panose="02010600030101010101" pitchFamily="2" charset="-122"/>
                <a:ea typeface="宋体" panose="02010600030101010101" pitchFamily="2" charset="-122"/>
              </a:rPr>
              <a:t>4</a:t>
            </a:r>
            <a:endParaRPr lang="en-US" altLang="zh-CN" sz="2400" b="1" dirty="0">
              <a:solidFill>
                <a:schemeClr val="bg1"/>
              </a:solidFill>
              <a:latin typeface="宋体" panose="02010600030101010101" pitchFamily="2" charset="-122"/>
              <a:ea typeface="宋体" panose="02010600030101010101" pitchFamily="2" charset="-122"/>
            </a:endParaRPr>
          </a:p>
        </p:txBody>
      </p:sp>
      <p:sp>
        <p:nvSpPr>
          <p:cNvPr id="19461" name="文本框 79"/>
          <p:cNvSpPr txBox="1"/>
          <p:nvPr/>
        </p:nvSpPr>
        <p:spPr>
          <a:xfrm>
            <a:off x="2084388" y="1661160"/>
            <a:ext cx="3017837" cy="400050"/>
          </a:xfrm>
          <a:prstGeom prst="rect">
            <a:avLst/>
          </a:prstGeom>
          <a:noFill/>
          <a:ln w="9525">
            <a:noFill/>
          </a:ln>
        </p:spPr>
        <p:txBody>
          <a:bodyPr wrap="square" anchor="t">
            <a:spAutoFit/>
          </a:bodyPr>
          <a:p>
            <a:r>
              <a:rPr lang="zh-CN" altLang="en-US" sz="2000">
                <a:solidFill>
                  <a:srgbClr val="FF0000"/>
                </a:solidFill>
                <a:latin typeface="方正小标宋简体" panose="02010601030101010101" charset="-122"/>
                <a:ea typeface="方正小标宋简体" panose="02010601030101010101" charset="-122"/>
              </a:rPr>
              <a:t>签订劳动合同</a:t>
            </a:r>
            <a:endParaRPr lang="zh-CN" altLang="en-US" sz="2000">
              <a:solidFill>
                <a:srgbClr val="FF0000"/>
              </a:solidFill>
              <a:latin typeface="方正小标宋简体" panose="02010601030101010101" charset="-122"/>
              <a:ea typeface="方正小标宋简体" panose="02010601030101010101" charset="-122"/>
            </a:endParaRPr>
          </a:p>
        </p:txBody>
      </p:sp>
      <p:sp>
        <p:nvSpPr>
          <p:cNvPr id="19462" name="文本框 80"/>
          <p:cNvSpPr txBox="1"/>
          <p:nvPr/>
        </p:nvSpPr>
        <p:spPr>
          <a:xfrm>
            <a:off x="2390775" y="2172335"/>
            <a:ext cx="3297238" cy="398463"/>
          </a:xfrm>
          <a:prstGeom prst="rect">
            <a:avLst/>
          </a:prstGeom>
          <a:noFill/>
          <a:ln w="9525">
            <a:noFill/>
          </a:ln>
        </p:spPr>
        <p:txBody>
          <a:bodyPr wrap="square" anchor="t">
            <a:spAutoFit/>
          </a:bodyPr>
          <a:p>
            <a:r>
              <a:rPr lang="zh-CN" altLang="en-US" sz="2000">
                <a:solidFill>
                  <a:srgbClr val="FF0000"/>
                </a:solidFill>
                <a:latin typeface="方正小标宋简体" panose="02010601030101010101" charset="-122"/>
                <a:ea typeface="方正小标宋简体" panose="02010601030101010101" charset="-122"/>
              </a:rPr>
              <a:t>实名制打卡记录考勤</a:t>
            </a:r>
            <a:endParaRPr lang="zh-CN" altLang="en-US" sz="2000">
              <a:latin typeface="方正隶书简体" panose="02010601030101010101" charset="-122"/>
              <a:ea typeface="方正隶书简体" panose="02010601030101010101" charset="-122"/>
            </a:endParaRPr>
          </a:p>
        </p:txBody>
      </p:sp>
      <p:sp>
        <p:nvSpPr>
          <p:cNvPr id="19463" name="文本框 81"/>
          <p:cNvSpPr txBox="1"/>
          <p:nvPr/>
        </p:nvSpPr>
        <p:spPr>
          <a:xfrm>
            <a:off x="3179763" y="3185160"/>
            <a:ext cx="4362450" cy="398463"/>
          </a:xfrm>
          <a:prstGeom prst="rect">
            <a:avLst/>
          </a:prstGeom>
          <a:noFill/>
          <a:ln w="9525">
            <a:noFill/>
          </a:ln>
        </p:spPr>
        <p:txBody>
          <a:bodyPr wrap="square" anchor="t">
            <a:spAutoFit/>
          </a:bodyPr>
          <a:p>
            <a:r>
              <a:rPr lang="zh-CN" altLang="en-US" sz="2000">
                <a:solidFill>
                  <a:srgbClr val="FF0000"/>
                </a:solidFill>
                <a:latin typeface="方正小标宋简体" panose="02010601030101010101" charset="-122"/>
                <a:ea typeface="方正小标宋简体" panose="02010601030101010101" charset="-122"/>
              </a:rPr>
              <a:t>开设农民工工资专用账户</a:t>
            </a:r>
            <a:endParaRPr lang="zh-CN" altLang="en-US" sz="2000">
              <a:solidFill>
                <a:srgbClr val="FF0000"/>
              </a:solidFill>
              <a:latin typeface="方正小标宋简体" panose="02010601030101010101" charset="-122"/>
              <a:ea typeface="方正小标宋简体" panose="02010601030101010101" charset="-122"/>
            </a:endParaRPr>
          </a:p>
        </p:txBody>
      </p:sp>
      <p:sp>
        <p:nvSpPr>
          <p:cNvPr id="19464" name="文本框 82"/>
          <p:cNvSpPr txBox="1"/>
          <p:nvPr/>
        </p:nvSpPr>
        <p:spPr>
          <a:xfrm>
            <a:off x="2804478" y="2658745"/>
            <a:ext cx="3625850" cy="398463"/>
          </a:xfrm>
          <a:prstGeom prst="rect">
            <a:avLst/>
          </a:prstGeom>
          <a:noFill/>
          <a:ln w="9525">
            <a:noFill/>
          </a:ln>
        </p:spPr>
        <p:txBody>
          <a:bodyPr wrap="square" anchor="t">
            <a:spAutoFit/>
          </a:bodyPr>
          <a:p>
            <a:r>
              <a:rPr lang="zh-CN" altLang="en-US" sz="2000">
                <a:solidFill>
                  <a:srgbClr val="FF0000"/>
                </a:solidFill>
                <a:latin typeface="方正小标宋简体" panose="02010601030101010101" charset="-122"/>
                <a:ea typeface="方正小标宋简体" panose="02010601030101010101" charset="-122"/>
              </a:rPr>
              <a:t>银行代发农民工工资</a:t>
            </a:r>
            <a:endParaRPr lang="zh-CN" altLang="en-US" sz="2000">
              <a:solidFill>
                <a:srgbClr val="FF0000"/>
              </a:solidFill>
              <a:latin typeface="方正小标宋简体" panose="02010601030101010101" charset="-122"/>
              <a:ea typeface="方正小标宋简体" panose="02010601030101010101" charset="-122"/>
            </a:endParaRPr>
          </a:p>
        </p:txBody>
      </p:sp>
      <p:sp>
        <p:nvSpPr>
          <p:cNvPr id="19465" name="文本框 83"/>
          <p:cNvSpPr txBox="1"/>
          <p:nvPr/>
        </p:nvSpPr>
        <p:spPr>
          <a:xfrm>
            <a:off x="3873500" y="4232910"/>
            <a:ext cx="3598863" cy="398463"/>
          </a:xfrm>
          <a:prstGeom prst="rect">
            <a:avLst/>
          </a:prstGeom>
          <a:noFill/>
          <a:ln w="9525">
            <a:noFill/>
          </a:ln>
        </p:spPr>
        <p:txBody>
          <a:bodyPr wrap="square" anchor="t">
            <a:spAutoFit/>
          </a:bodyPr>
          <a:p>
            <a:r>
              <a:rPr lang="zh-CN" altLang="en-US" sz="2000">
                <a:solidFill>
                  <a:srgbClr val="FF0000"/>
                </a:solidFill>
                <a:latin typeface="方正小标宋简体" panose="02010601030101010101" charset="-122"/>
                <a:ea typeface="方正小标宋简体" panose="02010601030101010101" charset="-122"/>
              </a:rPr>
              <a:t>存储务工人员工资支付保障金</a:t>
            </a:r>
            <a:endParaRPr lang="zh-CN" altLang="en-US" sz="2000">
              <a:solidFill>
                <a:srgbClr val="FF0000"/>
              </a:solidFill>
              <a:latin typeface="方正小标宋简体" panose="02010601030101010101" charset="-122"/>
              <a:ea typeface="方正小标宋简体" panose="02010601030101010101" charset="-122"/>
            </a:endParaRPr>
          </a:p>
        </p:txBody>
      </p:sp>
      <p:sp>
        <p:nvSpPr>
          <p:cNvPr id="19466" name="文本框 84"/>
          <p:cNvSpPr txBox="1"/>
          <p:nvPr/>
        </p:nvSpPr>
        <p:spPr>
          <a:xfrm>
            <a:off x="4575175" y="5260340"/>
            <a:ext cx="3863975" cy="398463"/>
          </a:xfrm>
          <a:prstGeom prst="rect">
            <a:avLst/>
          </a:prstGeom>
          <a:noFill/>
          <a:ln w="9525">
            <a:noFill/>
          </a:ln>
        </p:spPr>
        <p:txBody>
          <a:bodyPr wrap="square" anchor="t">
            <a:spAutoFit/>
          </a:bodyPr>
          <a:p>
            <a:r>
              <a:rPr lang="zh-CN" altLang="en-US" sz="2000">
                <a:solidFill>
                  <a:srgbClr val="FF0000"/>
                </a:solidFill>
                <a:latin typeface="方正小标宋简体" panose="02010601030101010101" charset="-122"/>
                <a:ea typeface="方正小标宋简体" panose="02010601030101010101" charset="-122"/>
              </a:rPr>
              <a:t>缴纳工伤保险</a:t>
            </a:r>
            <a:endParaRPr lang="zh-CN" altLang="en-US" sz="2000">
              <a:solidFill>
                <a:srgbClr val="FF0000"/>
              </a:solidFill>
              <a:latin typeface="方正小标宋简体" panose="02010601030101010101" charset="-122"/>
              <a:ea typeface="方正小标宋简体" panose="02010601030101010101" charset="-122"/>
            </a:endParaRPr>
          </a:p>
        </p:txBody>
      </p:sp>
      <p:sp>
        <p:nvSpPr>
          <p:cNvPr id="19467" name="文本框 85"/>
          <p:cNvSpPr txBox="1"/>
          <p:nvPr/>
        </p:nvSpPr>
        <p:spPr>
          <a:xfrm>
            <a:off x="4221480" y="4751388"/>
            <a:ext cx="4364038" cy="398462"/>
          </a:xfrm>
          <a:prstGeom prst="rect">
            <a:avLst/>
          </a:prstGeom>
          <a:noFill/>
          <a:ln w="9525">
            <a:noFill/>
          </a:ln>
        </p:spPr>
        <p:txBody>
          <a:bodyPr wrap="square" anchor="t">
            <a:spAutoFit/>
          </a:bodyPr>
          <a:p>
            <a:r>
              <a:rPr lang="zh-CN" altLang="en-US" sz="2000">
                <a:solidFill>
                  <a:srgbClr val="FF0000"/>
                </a:solidFill>
                <a:latin typeface="方正小标宋简体" panose="02010601030101010101" charset="-122"/>
                <a:ea typeface="方正小标宋简体" panose="02010601030101010101" charset="-122"/>
              </a:rPr>
              <a:t>劳动维权信息告示</a:t>
            </a:r>
            <a:endParaRPr lang="zh-CN" altLang="en-US" sz="2000">
              <a:solidFill>
                <a:srgbClr val="FF0000"/>
              </a:solidFill>
              <a:latin typeface="方正小标宋简体" panose="02010601030101010101" charset="-122"/>
              <a:ea typeface="方正小标宋简体" panose="02010601030101010101" charset="-122"/>
            </a:endParaRPr>
          </a:p>
        </p:txBody>
      </p:sp>
      <p:sp>
        <p:nvSpPr>
          <p:cNvPr id="19468" name="文本框 86"/>
          <p:cNvSpPr txBox="1"/>
          <p:nvPr/>
        </p:nvSpPr>
        <p:spPr>
          <a:xfrm>
            <a:off x="3590925" y="3726498"/>
            <a:ext cx="4314825" cy="398462"/>
          </a:xfrm>
          <a:prstGeom prst="rect">
            <a:avLst/>
          </a:prstGeom>
          <a:noFill/>
          <a:ln w="9525">
            <a:noFill/>
          </a:ln>
        </p:spPr>
        <p:txBody>
          <a:bodyPr wrap="square" anchor="t">
            <a:spAutoFit/>
          </a:bodyPr>
          <a:p>
            <a:r>
              <a:rPr lang="zh-CN" altLang="en-US" sz="2000">
                <a:solidFill>
                  <a:srgbClr val="FF0000"/>
                </a:solidFill>
                <a:latin typeface="方正小标宋简体" panose="02010601030101010101" charset="-122"/>
                <a:ea typeface="方正小标宋简体" panose="02010601030101010101" charset="-122"/>
              </a:rPr>
              <a:t>按时足额发放工资</a:t>
            </a:r>
            <a:endParaRPr lang="zh-CN" altLang="en-US" sz="2000">
              <a:solidFill>
                <a:srgbClr val="FF0000"/>
              </a:solidFill>
              <a:latin typeface="方正小标宋简体" panose="02010601030101010101" charset="-122"/>
              <a:ea typeface="方正小标宋简体" panose="02010601030101010101" charset="-122"/>
            </a:endParaRPr>
          </a:p>
        </p:txBody>
      </p:sp>
      <p:pic>
        <p:nvPicPr>
          <p:cNvPr id="19469" name="图片 6"/>
          <p:cNvPicPr>
            <a:picLocks noChangeAspect="1"/>
          </p:cNvPicPr>
          <p:nvPr/>
        </p:nvPicPr>
        <p:blipFill>
          <a:blip r:embed="rId3"/>
          <a:stretch>
            <a:fillRect/>
          </a:stretch>
        </p:blipFill>
        <p:spPr>
          <a:xfrm>
            <a:off x="0" y="5999163"/>
            <a:ext cx="9144000" cy="911225"/>
          </a:xfrm>
          <a:prstGeom prst="rect">
            <a:avLst/>
          </a:prstGeom>
          <a:noFill/>
          <a:ln w="9525">
            <a:noFill/>
          </a:ln>
        </p:spPr>
      </p:pic>
      <p:pic>
        <p:nvPicPr>
          <p:cNvPr id="19470" name="图片 3"/>
          <p:cNvPicPr>
            <a:picLocks noChangeAspect="1"/>
          </p:cNvPicPr>
          <p:nvPr/>
        </p:nvPicPr>
        <p:blipFill>
          <a:blip r:embed="rId4"/>
          <a:stretch>
            <a:fillRect/>
          </a:stretch>
        </p:blipFill>
        <p:spPr>
          <a:xfrm>
            <a:off x="-47625" y="3924300"/>
            <a:ext cx="992188" cy="1944688"/>
          </a:xfrm>
          <a:prstGeom prst="rect">
            <a:avLst/>
          </a:prstGeom>
          <a:noFill/>
          <a:ln w="9525">
            <a:noFill/>
          </a:ln>
        </p:spPr>
      </p:pic>
      <p:pic>
        <p:nvPicPr>
          <p:cNvPr id="19471" name="图片 7"/>
          <p:cNvPicPr>
            <a:picLocks noChangeAspect="1"/>
          </p:cNvPicPr>
          <p:nvPr/>
        </p:nvPicPr>
        <p:blipFill>
          <a:blip r:embed="rId5"/>
          <a:stretch>
            <a:fillRect/>
          </a:stretch>
        </p:blipFill>
        <p:spPr>
          <a:xfrm>
            <a:off x="0" y="5149850"/>
            <a:ext cx="3925888" cy="1760538"/>
          </a:xfrm>
          <a:prstGeom prst="rect">
            <a:avLst/>
          </a:prstGeom>
          <a:noFill/>
          <a:ln w="9525">
            <a:noFill/>
          </a:ln>
        </p:spPr>
      </p:pic>
      <p:sp>
        <p:nvSpPr>
          <p:cNvPr id="19472" name="Oval 18"/>
          <p:cNvSpPr/>
          <p:nvPr/>
        </p:nvSpPr>
        <p:spPr>
          <a:xfrm>
            <a:off x="1597025" y="1619885"/>
            <a:ext cx="466725" cy="431800"/>
          </a:xfrm>
          <a:prstGeom prst="ellipse">
            <a:avLst/>
          </a:prstGeom>
          <a:solidFill>
            <a:srgbClr val="C00000"/>
          </a:solidFill>
          <a:ln w="9525">
            <a:noFill/>
          </a:ln>
        </p:spPr>
        <p:txBody>
          <a:bodyPr wrap="square" lIns="68555" tIns="34277" rIns="68555" bIns="34277" anchor="t"/>
          <a:p>
            <a:r>
              <a:rPr lang="en-US" altLang="zh-CN" sz="1600">
                <a:solidFill>
                  <a:schemeClr val="bg1"/>
                </a:solidFill>
                <a:latin typeface="Arial" panose="020B0604020202020204" pitchFamily="34" charset="0"/>
                <a:ea typeface="宋体" panose="02010600030101010101" pitchFamily="2" charset="-122"/>
              </a:rPr>
              <a:t> </a:t>
            </a:r>
            <a:endParaRPr lang="en-US" altLang="zh-CN" sz="1600">
              <a:solidFill>
                <a:schemeClr val="bg1"/>
              </a:solidFill>
              <a:latin typeface="Arial" panose="020B0604020202020204" pitchFamily="34" charset="0"/>
              <a:ea typeface="宋体" panose="02010600030101010101" pitchFamily="2" charset="-122"/>
            </a:endParaRPr>
          </a:p>
        </p:txBody>
      </p:sp>
      <p:sp>
        <p:nvSpPr>
          <p:cNvPr id="19473" name="Oval 18"/>
          <p:cNvSpPr/>
          <p:nvPr/>
        </p:nvSpPr>
        <p:spPr>
          <a:xfrm>
            <a:off x="1922463" y="2110423"/>
            <a:ext cx="468312" cy="431800"/>
          </a:xfrm>
          <a:prstGeom prst="ellipse">
            <a:avLst/>
          </a:prstGeom>
          <a:solidFill>
            <a:srgbClr val="C00000"/>
          </a:solidFill>
          <a:ln w="9525">
            <a:noFill/>
          </a:ln>
        </p:spPr>
        <p:txBody>
          <a:bodyPr wrap="square" lIns="68555" tIns="34277" rIns="68555" bIns="34277" anchor="t"/>
          <a:p>
            <a:endParaRPr lang="zh-CN" altLang="en-US" sz="100">
              <a:latin typeface="Arial" panose="020B0604020202020204" pitchFamily="34" charset="0"/>
              <a:ea typeface="宋体" panose="02010600030101010101" pitchFamily="2" charset="-122"/>
            </a:endParaRPr>
          </a:p>
        </p:txBody>
      </p:sp>
      <p:sp>
        <p:nvSpPr>
          <p:cNvPr id="19474" name="Oval 18"/>
          <p:cNvSpPr/>
          <p:nvPr/>
        </p:nvSpPr>
        <p:spPr>
          <a:xfrm>
            <a:off x="2297430" y="2642235"/>
            <a:ext cx="466725" cy="431800"/>
          </a:xfrm>
          <a:prstGeom prst="ellipse">
            <a:avLst/>
          </a:prstGeom>
          <a:solidFill>
            <a:srgbClr val="C00000"/>
          </a:solidFill>
          <a:ln w="9525">
            <a:noFill/>
          </a:ln>
        </p:spPr>
        <p:txBody>
          <a:bodyPr wrap="square" lIns="68555" tIns="34277" rIns="68555" bIns="34277" anchor="t"/>
          <a:p>
            <a:endParaRPr lang="zh-CN" altLang="en-US" sz="100">
              <a:latin typeface="Arial" panose="020B0604020202020204" pitchFamily="34" charset="0"/>
              <a:ea typeface="宋体" panose="02010600030101010101" pitchFamily="2" charset="-122"/>
            </a:endParaRPr>
          </a:p>
        </p:txBody>
      </p:sp>
      <p:sp>
        <p:nvSpPr>
          <p:cNvPr id="19475" name="Oval 18"/>
          <p:cNvSpPr/>
          <p:nvPr/>
        </p:nvSpPr>
        <p:spPr>
          <a:xfrm>
            <a:off x="2674938" y="3134360"/>
            <a:ext cx="468312" cy="431800"/>
          </a:xfrm>
          <a:prstGeom prst="ellipse">
            <a:avLst/>
          </a:prstGeom>
          <a:solidFill>
            <a:srgbClr val="C00000"/>
          </a:solidFill>
          <a:ln w="9525">
            <a:noFill/>
          </a:ln>
        </p:spPr>
        <p:txBody>
          <a:bodyPr wrap="square" lIns="68555" tIns="34277" rIns="68555" bIns="34277" anchor="t"/>
          <a:p>
            <a:endParaRPr lang="zh-CN" altLang="en-US" sz="100">
              <a:latin typeface="Arial" panose="020B0604020202020204" pitchFamily="34" charset="0"/>
              <a:ea typeface="宋体" panose="02010600030101010101" pitchFamily="2" charset="-122"/>
            </a:endParaRPr>
          </a:p>
        </p:txBody>
      </p:sp>
      <p:sp>
        <p:nvSpPr>
          <p:cNvPr id="19476" name="Oval 18"/>
          <p:cNvSpPr/>
          <p:nvPr/>
        </p:nvSpPr>
        <p:spPr>
          <a:xfrm>
            <a:off x="3106738" y="3697923"/>
            <a:ext cx="466725" cy="431800"/>
          </a:xfrm>
          <a:prstGeom prst="ellipse">
            <a:avLst/>
          </a:prstGeom>
          <a:solidFill>
            <a:srgbClr val="C00000"/>
          </a:solidFill>
          <a:ln w="9525">
            <a:noFill/>
          </a:ln>
        </p:spPr>
        <p:txBody>
          <a:bodyPr wrap="square" lIns="68555" tIns="34277" rIns="68555" bIns="34277" anchor="t"/>
          <a:p>
            <a:endParaRPr lang="zh-CN" altLang="en-US" sz="100">
              <a:latin typeface="Arial" panose="020B0604020202020204" pitchFamily="34" charset="0"/>
              <a:ea typeface="宋体" panose="02010600030101010101" pitchFamily="2" charset="-122"/>
            </a:endParaRPr>
          </a:p>
        </p:txBody>
      </p:sp>
      <p:sp>
        <p:nvSpPr>
          <p:cNvPr id="19477" name="Oval 18"/>
          <p:cNvSpPr/>
          <p:nvPr/>
        </p:nvSpPr>
        <p:spPr>
          <a:xfrm>
            <a:off x="3384550" y="4263073"/>
            <a:ext cx="468313" cy="431800"/>
          </a:xfrm>
          <a:prstGeom prst="ellipse">
            <a:avLst/>
          </a:prstGeom>
          <a:solidFill>
            <a:srgbClr val="C00000"/>
          </a:solidFill>
          <a:ln w="9525">
            <a:noFill/>
          </a:ln>
        </p:spPr>
        <p:txBody>
          <a:bodyPr wrap="square" lIns="68555" tIns="34277" rIns="68555" bIns="34277" anchor="t"/>
          <a:p>
            <a:endParaRPr lang="zh-CN" altLang="en-US" sz="100">
              <a:latin typeface="Arial" panose="020B0604020202020204" pitchFamily="34" charset="0"/>
              <a:ea typeface="宋体" panose="02010600030101010101" pitchFamily="2" charset="-122"/>
            </a:endParaRPr>
          </a:p>
        </p:txBody>
      </p:sp>
      <p:sp>
        <p:nvSpPr>
          <p:cNvPr id="19478" name="Oval 18"/>
          <p:cNvSpPr/>
          <p:nvPr/>
        </p:nvSpPr>
        <p:spPr>
          <a:xfrm>
            <a:off x="4102100" y="5260023"/>
            <a:ext cx="468313" cy="431800"/>
          </a:xfrm>
          <a:prstGeom prst="ellipse">
            <a:avLst/>
          </a:prstGeom>
          <a:solidFill>
            <a:srgbClr val="C00000"/>
          </a:solidFill>
          <a:ln w="9525">
            <a:noFill/>
          </a:ln>
        </p:spPr>
        <p:txBody>
          <a:bodyPr wrap="square" lIns="68555" tIns="34277" rIns="68555" bIns="34277" anchor="t"/>
          <a:p>
            <a:endParaRPr lang="zh-CN" altLang="en-US" sz="100">
              <a:latin typeface="Arial" panose="020B0604020202020204" pitchFamily="34" charset="0"/>
              <a:ea typeface="宋体" panose="02010600030101010101" pitchFamily="2" charset="-122"/>
            </a:endParaRPr>
          </a:p>
        </p:txBody>
      </p:sp>
      <p:sp>
        <p:nvSpPr>
          <p:cNvPr id="19479" name="Oval 18"/>
          <p:cNvSpPr/>
          <p:nvPr/>
        </p:nvSpPr>
        <p:spPr>
          <a:xfrm>
            <a:off x="3754438" y="4758373"/>
            <a:ext cx="466725" cy="431800"/>
          </a:xfrm>
          <a:prstGeom prst="ellipse">
            <a:avLst/>
          </a:prstGeom>
          <a:solidFill>
            <a:srgbClr val="C00000"/>
          </a:solidFill>
          <a:ln w="9525">
            <a:noFill/>
          </a:ln>
        </p:spPr>
        <p:txBody>
          <a:bodyPr wrap="square" lIns="68555" tIns="34277" rIns="68555" bIns="34277" anchor="t"/>
          <a:p>
            <a:endParaRPr lang="zh-CN" altLang="en-US" sz="100">
              <a:latin typeface="Arial" panose="020B0604020202020204" pitchFamily="34" charset="0"/>
              <a:ea typeface="宋体" panose="02010600030101010101" pitchFamily="2" charset="-122"/>
            </a:endParaRPr>
          </a:p>
        </p:txBody>
      </p:sp>
      <p:sp>
        <p:nvSpPr>
          <p:cNvPr id="19480" name="文本框 22"/>
          <p:cNvSpPr txBox="1"/>
          <p:nvPr/>
        </p:nvSpPr>
        <p:spPr>
          <a:xfrm>
            <a:off x="1666875" y="1651635"/>
            <a:ext cx="315913" cy="368300"/>
          </a:xfrm>
          <a:prstGeom prst="rect">
            <a:avLst/>
          </a:prstGeom>
          <a:noFill/>
          <a:ln w="9525">
            <a:noFill/>
          </a:ln>
        </p:spPr>
        <p:txBody>
          <a:bodyPr wrap="square" anchor="t">
            <a:spAutoFit/>
          </a:bodyPr>
          <a:p>
            <a:r>
              <a:rPr lang="en-US" altLang="zh-CN" b="1">
                <a:solidFill>
                  <a:schemeClr val="bg1"/>
                </a:solidFill>
                <a:latin typeface="Arial Black" panose="020B0A04020102020204" charset="0"/>
                <a:ea typeface="宋体" panose="02010600030101010101" pitchFamily="2" charset="-122"/>
              </a:rPr>
              <a:t>1</a:t>
            </a:r>
            <a:endParaRPr lang="en-US" altLang="zh-CN" b="1">
              <a:solidFill>
                <a:schemeClr val="bg1"/>
              </a:solidFill>
              <a:latin typeface="Arial Black" panose="020B0A04020102020204" charset="0"/>
              <a:ea typeface="宋体" panose="02010600030101010101" pitchFamily="2" charset="-122"/>
            </a:endParaRPr>
          </a:p>
        </p:txBody>
      </p:sp>
      <p:sp>
        <p:nvSpPr>
          <p:cNvPr id="19481" name="文本框 23"/>
          <p:cNvSpPr txBox="1"/>
          <p:nvPr/>
        </p:nvSpPr>
        <p:spPr>
          <a:xfrm>
            <a:off x="1982788" y="2142173"/>
            <a:ext cx="314325" cy="368300"/>
          </a:xfrm>
          <a:prstGeom prst="rect">
            <a:avLst/>
          </a:prstGeom>
          <a:noFill/>
          <a:ln w="9525">
            <a:noFill/>
          </a:ln>
        </p:spPr>
        <p:txBody>
          <a:bodyPr wrap="square" anchor="t">
            <a:spAutoFit/>
          </a:bodyPr>
          <a:p>
            <a:r>
              <a:rPr lang="en-US" altLang="zh-CN" b="1">
                <a:solidFill>
                  <a:schemeClr val="bg1"/>
                </a:solidFill>
                <a:latin typeface="Arial Black" panose="020B0A04020102020204" charset="0"/>
                <a:ea typeface="宋体" panose="02010600030101010101" pitchFamily="2" charset="-122"/>
              </a:rPr>
              <a:t>2</a:t>
            </a:r>
            <a:endParaRPr lang="en-US" altLang="zh-CN" b="1">
              <a:solidFill>
                <a:schemeClr val="bg1"/>
              </a:solidFill>
              <a:latin typeface="Arial Black" panose="020B0A04020102020204" charset="0"/>
              <a:ea typeface="宋体" panose="02010600030101010101" pitchFamily="2" charset="-122"/>
            </a:endParaRPr>
          </a:p>
        </p:txBody>
      </p:sp>
      <p:sp>
        <p:nvSpPr>
          <p:cNvPr id="19482" name="文本框 24"/>
          <p:cNvSpPr txBox="1"/>
          <p:nvPr/>
        </p:nvSpPr>
        <p:spPr>
          <a:xfrm>
            <a:off x="2360613" y="2673668"/>
            <a:ext cx="314325" cy="368300"/>
          </a:xfrm>
          <a:prstGeom prst="rect">
            <a:avLst/>
          </a:prstGeom>
          <a:noFill/>
          <a:ln w="9525">
            <a:noFill/>
          </a:ln>
        </p:spPr>
        <p:txBody>
          <a:bodyPr wrap="square" anchor="t">
            <a:spAutoFit/>
          </a:bodyPr>
          <a:p>
            <a:r>
              <a:rPr lang="en-US" altLang="zh-CN" b="1">
                <a:solidFill>
                  <a:schemeClr val="bg1"/>
                </a:solidFill>
                <a:latin typeface="Arial Black" panose="020B0A04020102020204" charset="0"/>
                <a:ea typeface="宋体" panose="02010600030101010101" pitchFamily="2" charset="-122"/>
              </a:rPr>
              <a:t>3</a:t>
            </a:r>
            <a:endParaRPr lang="en-US" altLang="zh-CN" b="1">
              <a:solidFill>
                <a:schemeClr val="bg1"/>
              </a:solidFill>
              <a:latin typeface="Arial Black" panose="020B0A04020102020204" charset="0"/>
              <a:ea typeface="宋体" panose="02010600030101010101" pitchFamily="2" charset="-122"/>
            </a:endParaRPr>
          </a:p>
        </p:txBody>
      </p:sp>
      <p:sp>
        <p:nvSpPr>
          <p:cNvPr id="19483" name="文本框 25"/>
          <p:cNvSpPr txBox="1"/>
          <p:nvPr/>
        </p:nvSpPr>
        <p:spPr>
          <a:xfrm>
            <a:off x="2752090" y="3166110"/>
            <a:ext cx="314325" cy="368300"/>
          </a:xfrm>
          <a:prstGeom prst="rect">
            <a:avLst/>
          </a:prstGeom>
          <a:noFill/>
          <a:ln w="9525">
            <a:noFill/>
          </a:ln>
        </p:spPr>
        <p:txBody>
          <a:bodyPr wrap="square" anchor="t">
            <a:spAutoFit/>
          </a:bodyPr>
          <a:p>
            <a:r>
              <a:rPr lang="en-US" altLang="zh-CN" b="1">
                <a:solidFill>
                  <a:schemeClr val="bg1"/>
                </a:solidFill>
                <a:latin typeface="Arial Black" panose="020B0A04020102020204" charset="0"/>
                <a:ea typeface="宋体" panose="02010600030101010101" pitchFamily="2" charset="-122"/>
              </a:rPr>
              <a:t>4</a:t>
            </a:r>
            <a:endParaRPr lang="en-US" altLang="zh-CN" b="1">
              <a:solidFill>
                <a:schemeClr val="bg1"/>
              </a:solidFill>
              <a:latin typeface="Arial Black" panose="020B0A04020102020204" charset="0"/>
              <a:ea typeface="宋体" panose="02010600030101010101" pitchFamily="2" charset="-122"/>
            </a:endParaRPr>
          </a:p>
        </p:txBody>
      </p:sp>
      <p:sp>
        <p:nvSpPr>
          <p:cNvPr id="19484" name="文本框 26"/>
          <p:cNvSpPr txBox="1"/>
          <p:nvPr/>
        </p:nvSpPr>
        <p:spPr>
          <a:xfrm>
            <a:off x="3179763" y="3729673"/>
            <a:ext cx="315912" cy="368300"/>
          </a:xfrm>
          <a:prstGeom prst="rect">
            <a:avLst/>
          </a:prstGeom>
          <a:noFill/>
          <a:ln w="9525">
            <a:noFill/>
          </a:ln>
        </p:spPr>
        <p:txBody>
          <a:bodyPr wrap="square" anchor="t">
            <a:spAutoFit/>
          </a:bodyPr>
          <a:p>
            <a:r>
              <a:rPr lang="en-US" altLang="zh-CN" b="1">
                <a:solidFill>
                  <a:schemeClr val="bg1"/>
                </a:solidFill>
                <a:latin typeface="Arial Black" panose="020B0A04020102020204" charset="0"/>
                <a:ea typeface="宋体" panose="02010600030101010101" pitchFamily="2" charset="-122"/>
              </a:rPr>
              <a:t>5</a:t>
            </a:r>
            <a:endParaRPr lang="en-US" altLang="zh-CN" b="1">
              <a:solidFill>
                <a:schemeClr val="bg1"/>
              </a:solidFill>
              <a:latin typeface="Arial Black" panose="020B0A04020102020204" charset="0"/>
              <a:ea typeface="宋体" panose="02010600030101010101" pitchFamily="2" charset="-122"/>
            </a:endParaRPr>
          </a:p>
        </p:txBody>
      </p:sp>
      <p:sp>
        <p:nvSpPr>
          <p:cNvPr id="19485" name="文本框 27"/>
          <p:cNvSpPr txBox="1"/>
          <p:nvPr/>
        </p:nvSpPr>
        <p:spPr>
          <a:xfrm>
            <a:off x="3435985" y="4295140"/>
            <a:ext cx="314325" cy="368300"/>
          </a:xfrm>
          <a:prstGeom prst="rect">
            <a:avLst/>
          </a:prstGeom>
          <a:noFill/>
          <a:ln w="9525">
            <a:noFill/>
          </a:ln>
        </p:spPr>
        <p:txBody>
          <a:bodyPr wrap="square" anchor="t">
            <a:spAutoFit/>
          </a:bodyPr>
          <a:p>
            <a:r>
              <a:rPr lang="en-US" altLang="zh-CN" b="1">
                <a:solidFill>
                  <a:schemeClr val="bg1"/>
                </a:solidFill>
                <a:latin typeface="Arial Black" panose="020B0A04020102020204" charset="0"/>
                <a:ea typeface="宋体" panose="02010600030101010101" pitchFamily="2" charset="-122"/>
              </a:rPr>
              <a:t>6</a:t>
            </a:r>
            <a:endParaRPr lang="en-US" altLang="zh-CN" b="1">
              <a:solidFill>
                <a:schemeClr val="bg1"/>
              </a:solidFill>
              <a:latin typeface="Arial Black" panose="020B0A04020102020204" charset="0"/>
              <a:ea typeface="宋体" panose="02010600030101010101" pitchFamily="2" charset="-122"/>
            </a:endParaRPr>
          </a:p>
        </p:txBody>
      </p:sp>
      <p:sp>
        <p:nvSpPr>
          <p:cNvPr id="19486" name="文本框 28"/>
          <p:cNvSpPr txBox="1"/>
          <p:nvPr/>
        </p:nvSpPr>
        <p:spPr>
          <a:xfrm>
            <a:off x="3829685" y="4781233"/>
            <a:ext cx="315913" cy="368300"/>
          </a:xfrm>
          <a:prstGeom prst="rect">
            <a:avLst/>
          </a:prstGeom>
          <a:noFill/>
          <a:ln w="9525">
            <a:noFill/>
          </a:ln>
        </p:spPr>
        <p:txBody>
          <a:bodyPr wrap="square" anchor="t">
            <a:spAutoFit/>
          </a:bodyPr>
          <a:p>
            <a:r>
              <a:rPr lang="en-US" altLang="zh-CN" b="1">
                <a:solidFill>
                  <a:schemeClr val="bg1"/>
                </a:solidFill>
                <a:latin typeface="Arial Black" panose="020B0A04020102020204" charset="0"/>
                <a:ea typeface="宋体" panose="02010600030101010101" pitchFamily="2" charset="-122"/>
              </a:rPr>
              <a:t>7</a:t>
            </a:r>
            <a:endParaRPr lang="en-US" altLang="zh-CN" b="1">
              <a:solidFill>
                <a:schemeClr val="bg1"/>
              </a:solidFill>
              <a:latin typeface="Arial Black" panose="020B0A04020102020204" charset="0"/>
              <a:ea typeface="宋体" panose="02010600030101010101" pitchFamily="2" charset="-122"/>
            </a:endParaRPr>
          </a:p>
        </p:txBody>
      </p:sp>
      <p:sp>
        <p:nvSpPr>
          <p:cNvPr id="19487" name="文本框 29"/>
          <p:cNvSpPr txBox="1"/>
          <p:nvPr/>
        </p:nvSpPr>
        <p:spPr>
          <a:xfrm>
            <a:off x="4179253" y="5291773"/>
            <a:ext cx="314325" cy="368300"/>
          </a:xfrm>
          <a:prstGeom prst="rect">
            <a:avLst/>
          </a:prstGeom>
          <a:noFill/>
          <a:ln w="9525">
            <a:noFill/>
          </a:ln>
        </p:spPr>
        <p:txBody>
          <a:bodyPr wrap="square" anchor="t">
            <a:spAutoFit/>
          </a:bodyPr>
          <a:p>
            <a:r>
              <a:rPr lang="en-US" altLang="zh-CN" b="1">
                <a:solidFill>
                  <a:schemeClr val="bg1"/>
                </a:solidFill>
                <a:latin typeface="Arial Black" panose="020B0A04020102020204" charset="0"/>
                <a:ea typeface="宋体" panose="02010600030101010101" pitchFamily="2" charset="-122"/>
              </a:rPr>
              <a:t>8</a:t>
            </a:r>
            <a:endParaRPr lang="en-US" altLang="zh-CN" b="1">
              <a:solidFill>
                <a:schemeClr val="bg1"/>
              </a:solidFill>
              <a:latin typeface="Arial Black" panose="020B0A04020102020204" charset="0"/>
              <a:ea typeface="宋体" panose="02010600030101010101" pitchFamily="2" charset="-122"/>
            </a:endParaRPr>
          </a:p>
        </p:txBody>
      </p:sp>
      <p:sp>
        <p:nvSpPr>
          <p:cNvPr id="3" name="文本框 2"/>
          <p:cNvSpPr txBox="1"/>
          <p:nvPr/>
        </p:nvSpPr>
        <p:spPr>
          <a:xfrm>
            <a:off x="3143250" y="5800090"/>
            <a:ext cx="4268470" cy="460375"/>
          </a:xfrm>
          <a:prstGeom prst="rect">
            <a:avLst/>
          </a:prstGeom>
          <a:noFill/>
        </p:spPr>
        <p:txBody>
          <a:bodyPr wrap="square" rtlCol="0">
            <a:spAutoFit/>
          </a:bodyPr>
          <a:p>
            <a:r>
              <a:rPr lang="zh-CN" altLang="en-US" sz="2400">
                <a:solidFill>
                  <a:srgbClr val="FF0000"/>
                </a:solidFill>
                <a:latin typeface="方正小标宋简体" panose="02010601030101010101" charset="-122"/>
                <a:ea typeface="方正小标宋简体" panose="02010601030101010101" charset="-122"/>
              </a:rPr>
              <a:t>谨记：未落实者必被惩处！！！</a:t>
            </a:r>
            <a:endParaRPr lang="zh-CN" altLang="en-US" sz="2400">
              <a:solidFill>
                <a:schemeClr val="bg1"/>
              </a:solidFill>
              <a:latin typeface="方正小标宋简体" panose="02010601030101010101" charset="-122"/>
              <a:ea typeface="方正小标宋简体" panose="02010601030101010101" charset="-122"/>
            </a:endParaRPr>
          </a:p>
        </p:txBody>
      </p:sp>
    </p:spTree>
  </p:cSld>
  <p:clrMapOvr>
    <a:masterClrMapping/>
  </p:clrMapOvr>
  <p:transition spd="slow" advTm="25031">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Freeform 6"/>
          <p:cNvSpPr/>
          <p:nvPr/>
        </p:nvSpPr>
        <p:spPr bwMode="auto">
          <a:xfrm>
            <a:off x="692150" y="5862955"/>
            <a:ext cx="1240155" cy="753110"/>
          </a:xfrm>
          <a:prstGeom prst="rightArrowCallout">
            <a:avLst/>
          </a:prstGeom>
          <a:solidFill>
            <a:srgbClr val="00B0F0"/>
          </a:solidFill>
          <a:ln w="10" cap="flat">
            <a:solidFill>
              <a:schemeClr val="accent2">
                <a:lumMod val="85000"/>
              </a:schemeClr>
            </a:solidFill>
            <a:prstDash val="solid"/>
            <a:miter lim="800000"/>
          </a:ln>
        </p:spPr>
        <p:txBody>
          <a:bodyPr vert="horz" wrap="square" lIns="68555" tIns="34277" rIns="68555" bIns="34277" numCol="1" anchor="ctr" anchorCtr="1" compatLnSpc="1"/>
          <a:lstStyle/>
          <a:p>
            <a:pPr fontAlgn="base"/>
            <a:r>
              <a:rPr lang="zh-CN" altLang="en-US" sz="1100" noProof="1">
                <a:solidFill>
                  <a:schemeClr val="bg1"/>
                </a:solidFill>
                <a:uFillTx/>
                <a:latin typeface="方正小标宋简体" panose="02010601030101010101" charset="-122"/>
                <a:ea typeface="方正小标宋简体" panose="02010601030101010101" charset="-122"/>
                <a:cs typeface="+mn-cs"/>
              </a:rPr>
              <a:t>司法行政部门和法律援助中心</a:t>
            </a:r>
            <a:endParaRPr lang="zh-CN" altLang="en-US" sz="1100" noProof="1">
              <a:solidFill>
                <a:schemeClr val="bg1"/>
              </a:solidFill>
              <a:uFillTx/>
              <a:latin typeface="方正小标宋简体" panose="02010601030101010101" charset="-122"/>
              <a:ea typeface="方正小标宋简体" panose="02010601030101010101" charset="-122"/>
              <a:cs typeface="+mn-cs"/>
            </a:endParaRPr>
          </a:p>
        </p:txBody>
      </p:sp>
      <p:sp>
        <p:nvSpPr>
          <p:cNvPr id="39" name="Freeform 6"/>
          <p:cNvSpPr/>
          <p:nvPr/>
        </p:nvSpPr>
        <p:spPr bwMode="auto">
          <a:xfrm>
            <a:off x="692150" y="4418330"/>
            <a:ext cx="1193800" cy="703263"/>
          </a:xfrm>
          <a:prstGeom prst="rightArrowCallout">
            <a:avLst/>
          </a:prstGeom>
          <a:solidFill>
            <a:srgbClr val="00B0F0"/>
          </a:solidFill>
          <a:ln w="10" cap="flat">
            <a:solidFill>
              <a:schemeClr val="accent2">
                <a:lumMod val="85000"/>
              </a:schemeClr>
            </a:solidFill>
            <a:prstDash val="solid"/>
            <a:miter lim="800000"/>
          </a:ln>
        </p:spPr>
        <p:txBody>
          <a:bodyPr vert="horz" wrap="square" lIns="68555" tIns="34277" rIns="68555" bIns="34277" numCol="1" anchor="ctr" anchorCtr="1" compatLnSpc="1"/>
          <a:lstStyle/>
          <a:p>
            <a:pPr algn="l" fontAlgn="base">
              <a:buClrTx/>
              <a:buSzTx/>
              <a:buFontTx/>
            </a:pPr>
            <a:r>
              <a:rPr lang="zh-CN" altLang="en-US" sz="1200" strike="noStrike" noProof="1">
                <a:solidFill>
                  <a:schemeClr val="bg1"/>
                </a:solidFill>
                <a:uFillTx/>
                <a:latin typeface="方正小标宋简体" panose="02010601030101010101" charset="-122"/>
                <a:ea typeface="方正小标宋简体" panose="02010601030101010101" charset="-122"/>
                <a:cs typeface="+mn-cs"/>
              </a:rPr>
              <a:t>人资社保局劳动仲裁部门</a:t>
            </a:r>
            <a:endParaRPr lang="zh-CN" altLang="en-US" sz="1200" strike="noStrike" noProof="1">
              <a:solidFill>
                <a:schemeClr val="bg1"/>
              </a:solidFill>
              <a:uFillTx/>
              <a:latin typeface="方正小标宋简体" panose="02010601030101010101" charset="-122"/>
              <a:ea typeface="方正小标宋简体" panose="02010601030101010101" charset="-122"/>
              <a:cs typeface="+mn-cs"/>
            </a:endParaRPr>
          </a:p>
        </p:txBody>
      </p:sp>
      <p:sp>
        <p:nvSpPr>
          <p:cNvPr id="40" name="Freeform 6"/>
          <p:cNvSpPr/>
          <p:nvPr/>
        </p:nvSpPr>
        <p:spPr bwMode="auto">
          <a:xfrm>
            <a:off x="684213" y="3689668"/>
            <a:ext cx="1196975" cy="715963"/>
          </a:xfrm>
          <a:prstGeom prst="rightArrowCallout">
            <a:avLst/>
          </a:prstGeom>
          <a:solidFill>
            <a:srgbClr val="FF0000"/>
          </a:solidFill>
          <a:ln w="10" cap="flat">
            <a:solidFill>
              <a:schemeClr val="accent2">
                <a:lumMod val="85000"/>
              </a:schemeClr>
            </a:solidFill>
            <a:prstDash val="solid"/>
            <a:miter lim="800000"/>
          </a:ln>
        </p:spPr>
        <p:txBody>
          <a:bodyPr vert="horz" wrap="square" lIns="68555" tIns="34277" rIns="68555" bIns="34277" numCol="1" anchor="ctr" anchorCtr="1" compatLnSpc="1"/>
          <a:lstStyle/>
          <a:p>
            <a:pPr fontAlgn="base"/>
            <a:r>
              <a:rPr lang="zh-CN" altLang="en-US" sz="1200" strike="noStrike" noProof="1">
                <a:solidFill>
                  <a:schemeClr val="bg1"/>
                </a:solidFill>
                <a:uFillTx/>
                <a:latin typeface="方正小标宋简体" panose="02010601030101010101" charset="-122"/>
                <a:ea typeface="方正小标宋简体" panose="02010601030101010101" charset="-122"/>
                <a:cs typeface="+mn-cs"/>
              </a:rPr>
              <a:t>人资社保局劳动监察部门</a:t>
            </a:r>
            <a:endParaRPr lang="zh-CN" altLang="en-US" sz="1200" strike="noStrike" noProof="1">
              <a:solidFill>
                <a:schemeClr val="bg1"/>
              </a:solidFill>
              <a:uFillTx/>
              <a:latin typeface="方正小标宋简体" panose="02010601030101010101" charset="-122"/>
              <a:ea typeface="方正小标宋简体" panose="02010601030101010101" charset="-122"/>
              <a:cs typeface="+mn-cs"/>
            </a:endParaRPr>
          </a:p>
        </p:txBody>
      </p:sp>
      <p:sp>
        <p:nvSpPr>
          <p:cNvPr id="21508" name="Freeform 6"/>
          <p:cNvSpPr/>
          <p:nvPr/>
        </p:nvSpPr>
        <p:spPr>
          <a:xfrm>
            <a:off x="697865" y="2898775"/>
            <a:ext cx="1183005" cy="786765"/>
          </a:xfrm>
          <a:prstGeom prst="rightArrowCallout">
            <a:avLst/>
          </a:prstGeom>
          <a:solidFill>
            <a:srgbClr val="00B0F0"/>
          </a:solidFill>
          <a:ln w="10" cap="flat" cmpd="sng">
            <a:solidFill>
              <a:srgbClr val="2B2B82"/>
            </a:solidFill>
            <a:prstDash val="solid"/>
            <a:miter/>
            <a:headEnd type="none" w="med" len="med"/>
            <a:tailEnd type="none" w="med" len="med"/>
          </a:ln>
        </p:spPr>
        <p:txBody>
          <a:bodyPr wrap="square" lIns="68555" tIns="34277" rIns="68555" bIns="34277" anchor="ctr" anchorCtr="0"/>
          <a:p>
            <a:r>
              <a:rPr lang="zh-CN" altLang="en-US" sz="1600">
                <a:solidFill>
                  <a:schemeClr val="bg1"/>
                </a:solidFill>
                <a:latin typeface="方正小标宋简体" panose="02010601030101010101" charset="-122"/>
                <a:ea typeface="方正小标宋简体" panose="02010601030101010101" charset="-122"/>
              </a:rPr>
              <a:t>行业主管部门</a:t>
            </a:r>
            <a:endParaRPr lang="zh-CN" altLang="en-US" sz="1600">
              <a:solidFill>
                <a:schemeClr val="bg1"/>
              </a:solidFill>
              <a:latin typeface="方正小标宋简体" panose="02010601030101010101" charset="-122"/>
              <a:ea typeface="方正小标宋简体" panose="02010601030101010101" charset="-122"/>
            </a:endParaRPr>
          </a:p>
        </p:txBody>
      </p:sp>
      <p:sp>
        <p:nvSpPr>
          <p:cNvPr id="21509" name="Freeform 6"/>
          <p:cNvSpPr/>
          <p:nvPr/>
        </p:nvSpPr>
        <p:spPr>
          <a:xfrm>
            <a:off x="692785" y="2325370"/>
            <a:ext cx="1195070" cy="572770"/>
          </a:xfrm>
          <a:prstGeom prst="rightArrowCallout">
            <a:avLst/>
          </a:prstGeom>
          <a:solidFill>
            <a:srgbClr val="FF0000"/>
          </a:solidFill>
          <a:ln w="10" cap="flat" cmpd="sng">
            <a:solidFill>
              <a:srgbClr val="2B2B82"/>
            </a:solidFill>
            <a:prstDash val="solid"/>
            <a:miter/>
            <a:headEnd type="none" w="med" len="med"/>
            <a:tailEnd type="none" w="med" len="med"/>
          </a:ln>
        </p:spPr>
        <p:txBody>
          <a:bodyPr wrap="square" lIns="68555" tIns="34277" rIns="68555" bIns="34277" anchor="ctr" anchorCtr="1"/>
          <a:p>
            <a:r>
              <a:rPr lang="zh-CN" altLang="en-US" sz="1000">
                <a:solidFill>
                  <a:schemeClr val="bg1"/>
                </a:solidFill>
                <a:latin typeface="方正小标宋简体" panose="02010601030101010101" charset="-122"/>
                <a:ea typeface="方正小标宋简体" panose="02010601030101010101" charset="-122"/>
              </a:rPr>
              <a:t>属地乡镇人民政府（街道办事处）</a:t>
            </a:r>
            <a:endParaRPr lang="zh-CN" altLang="en-US" sz="1000">
              <a:solidFill>
                <a:schemeClr val="bg1"/>
              </a:solidFill>
              <a:latin typeface="方正小标宋简体" panose="02010601030101010101" charset="-122"/>
              <a:ea typeface="方正小标宋简体" panose="02010601030101010101" charset="-122"/>
            </a:endParaRPr>
          </a:p>
        </p:txBody>
      </p:sp>
      <p:sp>
        <p:nvSpPr>
          <p:cNvPr id="21510" name="Freeform 6"/>
          <p:cNvSpPr/>
          <p:nvPr/>
        </p:nvSpPr>
        <p:spPr>
          <a:xfrm>
            <a:off x="692150" y="1479550"/>
            <a:ext cx="1189355" cy="846455"/>
          </a:xfrm>
          <a:prstGeom prst="rightArrowCallout">
            <a:avLst/>
          </a:prstGeom>
          <a:solidFill>
            <a:srgbClr val="00B0F0"/>
          </a:solidFill>
          <a:ln w="10" cap="flat" cmpd="sng">
            <a:solidFill>
              <a:srgbClr val="2B2B82"/>
            </a:solidFill>
            <a:prstDash val="solid"/>
            <a:miter/>
            <a:headEnd type="none" w="med" len="med"/>
            <a:tailEnd type="none" w="med" len="med"/>
          </a:ln>
        </p:spPr>
        <p:txBody>
          <a:bodyPr wrap="square" lIns="68555" tIns="34277" rIns="68555" bIns="34277" anchor="ctr" anchorCtr="1"/>
          <a:p>
            <a:r>
              <a:rPr lang="zh-CN" altLang="en-US" sz="2000">
                <a:solidFill>
                  <a:schemeClr val="bg1"/>
                </a:solidFill>
                <a:latin typeface="方正小标宋简体" panose="02010601030101010101" charset="-122"/>
                <a:ea typeface="方正小标宋简体" panose="02010601030101010101" charset="-122"/>
              </a:rPr>
              <a:t>工会组织</a:t>
            </a:r>
            <a:endParaRPr lang="zh-CN" altLang="en-US" sz="2000">
              <a:solidFill>
                <a:schemeClr val="bg1"/>
              </a:solidFill>
              <a:latin typeface="方正小标宋简体" panose="02010601030101010101" charset="-122"/>
              <a:ea typeface="方正小标宋简体" panose="02010601030101010101" charset="-122"/>
            </a:endParaRPr>
          </a:p>
        </p:txBody>
      </p:sp>
      <p:sp>
        <p:nvSpPr>
          <p:cNvPr id="8" name="TextBox 7"/>
          <p:cNvSpPr txBox="1"/>
          <p:nvPr/>
        </p:nvSpPr>
        <p:spPr>
          <a:xfrm>
            <a:off x="2329376" y="116954"/>
            <a:ext cx="4830445" cy="521970"/>
          </a:xfrm>
          <a:prstGeom prst="rect">
            <a:avLst/>
          </a:prstGeom>
          <a:noFill/>
        </p:spPr>
        <p:txBody>
          <a:bodyPr wrap="none" rtlCol="0">
            <a:spAutoFit/>
          </a:bodyPr>
          <a:lstStyle/>
          <a:p>
            <a:r>
              <a:rPr lang="zh-CN" sz="2800" b="1" noProof="1" dirty="0">
                <a:ln w="6600">
                  <a:solidFill>
                    <a:schemeClr val="accent2"/>
                  </a:solidFill>
                  <a:prstDash val="solid"/>
                </a:ln>
                <a:solidFill>
                  <a:schemeClr val="bg1"/>
                </a:solidFill>
                <a:effectLst>
                  <a:outerShdw dist="38100" dir="2700000" algn="tl" rotWithShape="0">
                    <a:schemeClr val="accent2"/>
                  </a:outerShdw>
                </a:effectLst>
                <a:latin typeface="方正小标宋简体" panose="02010601030101010101" charset="-122"/>
                <a:ea typeface="方正小标宋简体" panose="02010601030101010101" charset="-122"/>
                <a:cs typeface="方正小标宋简体" panose="02010601030101010101" charset="-122"/>
              </a:rPr>
              <a:t>温馨提示：欠薪维权可找谁？</a:t>
            </a:r>
            <a:endParaRPr lang="zh-CN" sz="2800" b="1" noProof="1" dirty="0">
              <a:ln w="6600">
                <a:solidFill>
                  <a:schemeClr val="accent2"/>
                </a:solidFill>
                <a:prstDash val="solid"/>
              </a:ln>
              <a:solidFill>
                <a:schemeClr val="bg1"/>
              </a:solidFill>
              <a:effectLst>
                <a:outerShdw dist="38100" dir="2700000" algn="tl" rotWithShape="0">
                  <a:schemeClr val="accent2"/>
                </a:outerShdw>
              </a:effectLst>
              <a:latin typeface="方正小标宋简体" panose="02010601030101010101" charset="-122"/>
              <a:ea typeface="方正小标宋简体" panose="02010601030101010101" charset="-122"/>
              <a:cs typeface="方正小标宋简体" panose="02010601030101010101" charset="-122"/>
            </a:endParaRPr>
          </a:p>
        </p:txBody>
      </p:sp>
      <p:sp>
        <p:nvSpPr>
          <p:cNvPr id="21512" name="Freeform 6"/>
          <p:cNvSpPr/>
          <p:nvPr/>
        </p:nvSpPr>
        <p:spPr>
          <a:xfrm>
            <a:off x="674688" y="689928"/>
            <a:ext cx="1196975" cy="788987"/>
          </a:xfrm>
          <a:prstGeom prst="rightArrowCallout">
            <a:avLst/>
          </a:prstGeom>
          <a:solidFill>
            <a:srgbClr val="FF0000"/>
          </a:solidFill>
          <a:ln w="10" cap="flat" cmpd="sng">
            <a:solidFill>
              <a:srgbClr val="2B2B82"/>
            </a:solidFill>
            <a:prstDash val="solid"/>
            <a:miter/>
            <a:headEnd type="none" w="med" len="med"/>
            <a:tailEnd type="none" w="med" len="med"/>
          </a:ln>
        </p:spPr>
        <p:txBody>
          <a:bodyPr wrap="square" lIns="68555" tIns="34277" rIns="68555" bIns="34277" anchor="ctr" anchorCtr="1"/>
          <a:p>
            <a:pPr algn="ctr"/>
            <a:r>
              <a:rPr lang="zh-CN" altLang="en-US" sz="2000">
                <a:solidFill>
                  <a:schemeClr val="bg1"/>
                </a:solidFill>
                <a:latin typeface="方正小标宋简体" panose="02010601030101010101" charset="-122"/>
                <a:ea typeface="方正小标宋简体" panose="02010601030101010101" charset="-122"/>
              </a:rPr>
              <a:t>建设单位</a:t>
            </a:r>
            <a:endParaRPr lang="zh-CN" altLang="en-US" sz="2000">
              <a:solidFill>
                <a:schemeClr val="bg1"/>
              </a:solidFill>
              <a:latin typeface="方正小标宋简体" panose="02010601030101010101" charset="-122"/>
              <a:ea typeface="方正小标宋简体" panose="02010601030101010101" charset="-122"/>
            </a:endParaRPr>
          </a:p>
        </p:txBody>
      </p:sp>
      <p:grpSp>
        <p:nvGrpSpPr>
          <p:cNvPr id="21513" name="组合 22"/>
          <p:cNvGrpSpPr/>
          <p:nvPr/>
        </p:nvGrpSpPr>
        <p:grpSpPr>
          <a:xfrm>
            <a:off x="-12700" y="759778"/>
            <a:ext cx="696913" cy="704850"/>
            <a:chOff x="1454151" y="1939131"/>
            <a:chExt cx="930275" cy="938213"/>
          </a:xfrm>
        </p:grpSpPr>
        <p:sp>
          <p:nvSpPr>
            <p:cNvPr id="21514" name="Oval 18"/>
            <p:cNvSpPr/>
            <p:nvPr/>
          </p:nvSpPr>
          <p:spPr>
            <a:xfrm>
              <a:off x="1454151" y="1939131"/>
              <a:ext cx="930275" cy="938213"/>
            </a:xfrm>
            <a:prstGeom prst="ellipse">
              <a:avLst/>
            </a:prstGeom>
            <a:solidFill>
              <a:schemeClr val="accent2"/>
            </a:solidFill>
            <a:ln w="9525">
              <a:noFill/>
            </a:ln>
          </p:spPr>
          <p:txBody>
            <a:bodyPr wrap="square" lIns="68555" tIns="34277" rIns="68555" bIns="34277" anchor="t"/>
            <a:p>
              <a:endParaRPr lang="zh-CN" altLang="en-US" sz="100">
                <a:latin typeface="Arial" panose="020B0604020202020204" pitchFamily="34" charset="0"/>
                <a:ea typeface="宋体" panose="02010600030101010101" pitchFamily="2" charset="-122"/>
              </a:endParaRPr>
            </a:p>
          </p:txBody>
        </p:sp>
        <p:sp>
          <p:nvSpPr>
            <p:cNvPr id="21515" name="TextBox 24"/>
            <p:cNvSpPr txBox="1"/>
            <p:nvPr/>
          </p:nvSpPr>
          <p:spPr>
            <a:xfrm>
              <a:off x="1586504" y="2115849"/>
              <a:ext cx="653865" cy="614057"/>
            </a:xfrm>
            <a:prstGeom prst="rect">
              <a:avLst/>
            </a:prstGeom>
            <a:noFill/>
            <a:ln w="9525">
              <a:noFill/>
            </a:ln>
          </p:spPr>
          <p:txBody>
            <a:bodyPr wrap="none" anchor="t">
              <a:spAutoFit/>
            </a:bodyPr>
            <a:p>
              <a:r>
                <a:rPr lang="en-US" altLang="zh-CN" sz="2400" b="1" dirty="0">
                  <a:solidFill>
                    <a:schemeClr val="bg1"/>
                  </a:solidFill>
                  <a:latin typeface="宋体" panose="02010600030101010101" pitchFamily="2" charset="-122"/>
                  <a:ea typeface="宋体" panose="02010600030101010101" pitchFamily="2" charset="-122"/>
                </a:rPr>
                <a:t>01</a:t>
              </a:r>
              <a:endParaRPr lang="en-US" altLang="zh-CN" sz="2400" b="1" dirty="0">
                <a:solidFill>
                  <a:schemeClr val="bg1"/>
                </a:solidFill>
                <a:latin typeface="宋体" panose="02010600030101010101" pitchFamily="2" charset="-122"/>
                <a:ea typeface="宋体" panose="02010600030101010101" pitchFamily="2" charset="-122"/>
              </a:endParaRPr>
            </a:p>
          </p:txBody>
        </p:sp>
      </p:grpSp>
      <p:grpSp>
        <p:nvGrpSpPr>
          <p:cNvPr id="21516" name="组合 1"/>
          <p:cNvGrpSpPr/>
          <p:nvPr/>
        </p:nvGrpSpPr>
        <p:grpSpPr>
          <a:xfrm>
            <a:off x="-12700" y="1546225"/>
            <a:ext cx="696913" cy="703263"/>
            <a:chOff x="1454151" y="1939131"/>
            <a:chExt cx="930275" cy="938213"/>
          </a:xfrm>
        </p:grpSpPr>
        <p:sp>
          <p:nvSpPr>
            <p:cNvPr id="21517" name="Oval 18"/>
            <p:cNvSpPr/>
            <p:nvPr/>
          </p:nvSpPr>
          <p:spPr>
            <a:xfrm>
              <a:off x="1454151" y="1939131"/>
              <a:ext cx="930275" cy="938213"/>
            </a:xfrm>
            <a:prstGeom prst="ellipse">
              <a:avLst/>
            </a:prstGeom>
            <a:solidFill>
              <a:schemeClr val="accent2"/>
            </a:solidFill>
            <a:ln w="9525">
              <a:noFill/>
            </a:ln>
          </p:spPr>
          <p:txBody>
            <a:bodyPr wrap="square" lIns="68555" tIns="34277" rIns="68555" bIns="34277" anchor="t"/>
            <a:p>
              <a:endParaRPr lang="zh-CN" altLang="en-US" sz="100">
                <a:latin typeface="Arial" panose="020B0604020202020204" pitchFamily="34" charset="0"/>
                <a:ea typeface="宋体" panose="02010600030101010101" pitchFamily="2" charset="-122"/>
              </a:endParaRPr>
            </a:p>
          </p:txBody>
        </p:sp>
        <p:sp>
          <p:nvSpPr>
            <p:cNvPr id="21518" name="TextBox 24"/>
            <p:cNvSpPr txBox="1"/>
            <p:nvPr/>
          </p:nvSpPr>
          <p:spPr>
            <a:xfrm>
              <a:off x="1586504" y="2115849"/>
              <a:ext cx="653865" cy="614057"/>
            </a:xfrm>
            <a:prstGeom prst="rect">
              <a:avLst/>
            </a:prstGeom>
            <a:noFill/>
            <a:ln w="9525">
              <a:noFill/>
            </a:ln>
          </p:spPr>
          <p:txBody>
            <a:bodyPr wrap="none" anchor="t">
              <a:spAutoFit/>
            </a:bodyPr>
            <a:p>
              <a:pPr>
                <a:buSzTx/>
              </a:pPr>
              <a:r>
                <a:rPr lang="en-US" altLang="zh-CN" sz="2400" b="1" dirty="0">
                  <a:solidFill>
                    <a:schemeClr val="bg1"/>
                  </a:solidFill>
                  <a:latin typeface="宋体" panose="02010600030101010101" pitchFamily="2" charset="-122"/>
                  <a:ea typeface="宋体" panose="02010600030101010101" pitchFamily="2" charset="-122"/>
                </a:rPr>
                <a:t>02</a:t>
              </a:r>
              <a:endParaRPr lang="en-US" altLang="zh-CN" sz="2400" b="1" dirty="0">
                <a:solidFill>
                  <a:schemeClr val="bg1"/>
                </a:solidFill>
                <a:latin typeface="宋体" panose="02010600030101010101" pitchFamily="2" charset="-122"/>
                <a:ea typeface="宋体" panose="02010600030101010101" pitchFamily="2" charset="-122"/>
              </a:endParaRPr>
            </a:p>
          </p:txBody>
        </p:sp>
      </p:grpSp>
      <p:grpSp>
        <p:nvGrpSpPr>
          <p:cNvPr id="21519" name="组合 4"/>
          <p:cNvGrpSpPr/>
          <p:nvPr/>
        </p:nvGrpSpPr>
        <p:grpSpPr>
          <a:xfrm>
            <a:off x="-22225" y="2259965"/>
            <a:ext cx="696913" cy="703263"/>
            <a:chOff x="1454151" y="1939131"/>
            <a:chExt cx="930275" cy="938213"/>
          </a:xfrm>
        </p:grpSpPr>
        <p:sp>
          <p:nvSpPr>
            <p:cNvPr id="21520" name="Oval 18"/>
            <p:cNvSpPr/>
            <p:nvPr/>
          </p:nvSpPr>
          <p:spPr>
            <a:xfrm>
              <a:off x="1454151" y="1939131"/>
              <a:ext cx="930275" cy="938213"/>
            </a:xfrm>
            <a:prstGeom prst="ellipse">
              <a:avLst/>
            </a:prstGeom>
            <a:solidFill>
              <a:schemeClr val="accent2"/>
            </a:solidFill>
            <a:ln w="9525">
              <a:noFill/>
            </a:ln>
          </p:spPr>
          <p:txBody>
            <a:bodyPr wrap="square" lIns="68555" tIns="34277" rIns="68555" bIns="34277" anchor="t"/>
            <a:p>
              <a:endParaRPr lang="zh-CN" altLang="en-US" sz="100">
                <a:latin typeface="Arial" panose="020B0604020202020204" pitchFamily="34" charset="0"/>
                <a:ea typeface="宋体" panose="02010600030101010101" pitchFamily="2" charset="-122"/>
              </a:endParaRPr>
            </a:p>
          </p:txBody>
        </p:sp>
        <p:sp>
          <p:nvSpPr>
            <p:cNvPr id="21521" name="TextBox 24"/>
            <p:cNvSpPr txBox="1"/>
            <p:nvPr/>
          </p:nvSpPr>
          <p:spPr>
            <a:xfrm>
              <a:off x="1586504" y="2115849"/>
              <a:ext cx="653865" cy="614057"/>
            </a:xfrm>
            <a:prstGeom prst="rect">
              <a:avLst/>
            </a:prstGeom>
            <a:noFill/>
            <a:ln w="9525">
              <a:noFill/>
            </a:ln>
          </p:spPr>
          <p:txBody>
            <a:bodyPr wrap="none" anchor="t">
              <a:spAutoFit/>
            </a:bodyPr>
            <a:p>
              <a:r>
                <a:rPr lang="en-US" altLang="zh-CN" sz="2400" b="1" dirty="0">
                  <a:solidFill>
                    <a:schemeClr val="bg1"/>
                  </a:solidFill>
                  <a:latin typeface="宋体" panose="02010600030101010101" pitchFamily="2" charset="-122"/>
                  <a:ea typeface="宋体" panose="02010600030101010101" pitchFamily="2" charset="-122"/>
                </a:rPr>
                <a:t>03</a:t>
              </a:r>
              <a:endParaRPr lang="en-US" altLang="zh-CN" sz="2400" b="1" dirty="0">
                <a:solidFill>
                  <a:schemeClr val="bg1"/>
                </a:solidFill>
                <a:latin typeface="宋体" panose="02010600030101010101" pitchFamily="2" charset="-122"/>
                <a:ea typeface="宋体" panose="02010600030101010101" pitchFamily="2" charset="-122"/>
              </a:endParaRPr>
            </a:p>
          </p:txBody>
        </p:sp>
      </p:grpSp>
      <p:grpSp>
        <p:nvGrpSpPr>
          <p:cNvPr id="21522" name="组合 64"/>
          <p:cNvGrpSpPr/>
          <p:nvPr/>
        </p:nvGrpSpPr>
        <p:grpSpPr>
          <a:xfrm>
            <a:off x="-12700" y="2992438"/>
            <a:ext cx="696913" cy="703262"/>
            <a:chOff x="1454151" y="1939131"/>
            <a:chExt cx="930275" cy="938213"/>
          </a:xfrm>
        </p:grpSpPr>
        <p:sp>
          <p:nvSpPr>
            <p:cNvPr id="21523" name="Oval 18"/>
            <p:cNvSpPr/>
            <p:nvPr/>
          </p:nvSpPr>
          <p:spPr>
            <a:xfrm>
              <a:off x="1454151" y="1939131"/>
              <a:ext cx="930275" cy="938213"/>
            </a:xfrm>
            <a:prstGeom prst="ellipse">
              <a:avLst/>
            </a:prstGeom>
            <a:solidFill>
              <a:schemeClr val="accent2"/>
            </a:solidFill>
            <a:ln w="9525">
              <a:noFill/>
            </a:ln>
          </p:spPr>
          <p:txBody>
            <a:bodyPr wrap="square" lIns="68555" tIns="34277" rIns="68555" bIns="34277" anchor="t"/>
            <a:p>
              <a:endParaRPr lang="zh-CN" altLang="en-US" sz="100">
                <a:latin typeface="Arial" panose="020B0604020202020204" pitchFamily="34" charset="0"/>
                <a:ea typeface="宋体" panose="02010600030101010101" pitchFamily="2" charset="-122"/>
              </a:endParaRPr>
            </a:p>
          </p:txBody>
        </p:sp>
        <p:sp>
          <p:nvSpPr>
            <p:cNvPr id="21524" name="TextBox 24"/>
            <p:cNvSpPr txBox="1"/>
            <p:nvPr/>
          </p:nvSpPr>
          <p:spPr>
            <a:xfrm>
              <a:off x="1586504" y="2115849"/>
              <a:ext cx="653865" cy="614057"/>
            </a:xfrm>
            <a:prstGeom prst="rect">
              <a:avLst/>
            </a:prstGeom>
            <a:noFill/>
            <a:ln w="9525">
              <a:noFill/>
            </a:ln>
          </p:spPr>
          <p:txBody>
            <a:bodyPr wrap="none" anchor="t">
              <a:spAutoFit/>
            </a:bodyPr>
            <a:p>
              <a:r>
                <a:rPr lang="en-US" altLang="zh-CN" sz="2400" b="1" dirty="0">
                  <a:solidFill>
                    <a:schemeClr val="bg1"/>
                  </a:solidFill>
                  <a:latin typeface="宋体" panose="02010600030101010101" pitchFamily="2" charset="-122"/>
                  <a:ea typeface="宋体" panose="02010600030101010101" pitchFamily="2" charset="-122"/>
                </a:rPr>
                <a:t>04</a:t>
              </a:r>
              <a:endParaRPr lang="en-US" altLang="zh-CN" sz="2400" b="1" dirty="0">
                <a:solidFill>
                  <a:schemeClr val="bg1"/>
                </a:solidFill>
                <a:latin typeface="宋体" panose="02010600030101010101" pitchFamily="2" charset="-122"/>
                <a:ea typeface="宋体" panose="02010600030101010101" pitchFamily="2" charset="-122"/>
              </a:endParaRPr>
            </a:p>
          </p:txBody>
        </p:sp>
      </p:grpSp>
      <p:grpSp>
        <p:nvGrpSpPr>
          <p:cNvPr id="21525" name="组合 67"/>
          <p:cNvGrpSpPr/>
          <p:nvPr/>
        </p:nvGrpSpPr>
        <p:grpSpPr>
          <a:xfrm>
            <a:off x="-9525" y="3685540"/>
            <a:ext cx="698500" cy="703263"/>
            <a:chOff x="1454151" y="1939131"/>
            <a:chExt cx="930275" cy="938213"/>
          </a:xfrm>
        </p:grpSpPr>
        <p:sp>
          <p:nvSpPr>
            <p:cNvPr id="21526" name="Oval 18"/>
            <p:cNvSpPr/>
            <p:nvPr/>
          </p:nvSpPr>
          <p:spPr>
            <a:xfrm>
              <a:off x="1454151" y="1939131"/>
              <a:ext cx="930275" cy="938213"/>
            </a:xfrm>
            <a:prstGeom prst="ellipse">
              <a:avLst/>
            </a:prstGeom>
            <a:solidFill>
              <a:schemeClr val="accent2"/>
            </a:solidFill>
            <a:ln w="9525">
              <a:noFill/>
            </a:ln>
          </p:spPr>
          <p:txBody>
            <a:bodyPr wrap="square" lIns="68555" tIns="34277" rIns="68555" bIns="34277" anchor="t"/>
            <a:p>
              <a:endParaRPr lang="zh-CN" altLang="en-US" sz="100">
                <a:latin typeface="Arial" panose="020B0604020202020204" pitchFamily="34" charset="0"/>
                <a:ea typeface="宋体" panose="02010600030101010101" pitchFamily="2" charset="-122"/>
              </a:endParaRPr>
            </a:p>
          </p:txBody>
        </p:sp>
        <p:sp>
          <p:nvSpPr>
            <p:cNvPr id="21527" name="TextBox 24"/>
            <p:cNvSpPr txBox="1"/>
            <p:nvPr/>
          </p:nvSpPr>
          <p:spPr>
            <a:xfrm>
              <a:off x="1586504" y="2115849"/>
              <a:ext cx="653865" cy="614057"/>
            </a:xfrm>
            <a:prstGeom prst="rect">
              <a:avLst/>
            </a:prstGeom>
            <a:noFill/>
            <a:ln w="9525">
              <a:noFill/>
            </a:ln>
          </p:spPr>
          <p:txBody>
            <a:bodyPr wrap="none" anchor="t">
              <a:spAutoFit/>
            </a:bodyPr>
            <a:p>
              <a:r>
                <a:rPr lang="en-US" altLang="zh-CN" sz="2400" b="1" dirty="0">
                  <a:solidFill>
                    <a:schemeClr val="bg1"/>
                  </a:solidFill>
                  <a:latin typeface="宋体" panose="02010600030101010101" pitchFamily="2" charset="-122"/>
                  <a:ea typeface="宋体" panose="02010600030101010101" pitchFamily="2" charset="-122"/>
                </a:rPr>
                <a:t>05</a:t>
              </a:r>
              <a:endParaRPr lang="en-US" altLang="zh-CN" sz="2400" b="1" dirty="0">
                <a:solidFill>
                  <a:schemeClr val="bg1"/>
                </a:solidFill>
                <a:latin typeface="宋体" panose="02010600030101010101" pitchFamily="2" charset="-122"/>
                <a:ea typeface="宋体" panose="02010600030101010101" pitchFamily="2" charset="-122"/>
              </a:endParaRPr>
            </a:p>
          </p:txBody>
        </p:sp>
      </p:grpSp>
      <p:grpSp>
        <p:nvGrpSpPr>
          <p:cNvPr id="21528" name="组合 70"/>
          <p:cNvGrpSpPr/>
          <p:nvPr/>
        </p:nvGrpSpPr>
        <p:grpSpPr>
          <a:xfrm>
            <a:off x="-9525" y="4418330"/>
            <a:ext cx="698500" cy="703263"/>
            <a:chOff x="1454151" y="1939131"/>
            <a:chExt cx="930275" cy="938213"/>
          </a:xfrm>
        </p:grpSpPr>
        <p:sp>
          <p:nvSpPr>
            <p:cNvPr id="21529" name="Oval 18"/>
            <p:cNvSpPr/>
            <p:nvPr/>
          </p:nvSpPr>
          <p:spPr>
            <a:xfrm>
              <a:off x="1454151" y="1939131"/>
              <a:ext cx="930275" cy="938213"/>
            </a:xfrm>
            <a:prstGeom prst="ellipse">
              <a:avLst/>
            </a:prstGeom>
            <a:solidFill>
              <a:schemeClr val="accent2"/>
            </a:solidFill>
            <a:ln w="9525">
              <a:noFill/>
            </a:ln>
          </p:spPr>
          <p:txBody>
            <a:bodyPr wrap="square" lIns="68555" tIns="34277" rIns="68555" bIns="34277" anchor="t"/>
            <a:p>
              <a:endParaRPr lang="zh-CN" altLang="en-US" sz="100">
                <a:latin typeface="Arial" panose="020B0604020202020204" pitchFamily="34" charset="0"/>
                <a:ea typeface="宋体" panose="02010600030101010101" pitchFamily="2" charset="-122"/>
              </a:endParaRPr>
            </a:p>
          </p:txBody>
        </p:sp>
        <p:sp>
          <p:nvSpPr>
            <p:cNvPr id="21530" name="TextBox 24"/>
            <p:cNvSpPr txBox="1"/>
            <p:nvPr/>
          </p:nvSpPr>
          <p:spPr>
            <a:xfrm>
              <a:off x="1586504" y="2115849"/>
              <a:ext cx="653865" cy="614057"/>
            </a:xfrm>
            <a:prstGeom prst="rect">
              <a:avLst/>
            </a:prstGeom>
            <a:noFill/>
            <a:ln w="9525">
              <a:noFill/>
            </a:ln>
          </p:spPr>
          <p:txBody>
            <a:bodyPr wrap="none" anchor="t">
              <a:spAutoFit/>
            </a:bodyPr>
            <a:p>
              <a:r>
                <a:rPr lang="en-US" altLang="zh-CN" sz="2400" b="1" dirty="0">
                  <a:solidFill>
                    <a:schemeClr val="bg1"/>
                  </a:solidFill>
                  <a:latin typeface="宋体" panose="02010600030101010101" pitchFamily="2" charset="-122"/>
                  <a:ea typeface="宋体" panose="02010600030101010101" pitchFamily="2" charset="-122"/>
                </a:rPr>
                <a:t>06</a:t>
              </a:r>
              <a:endParaRPr lang="en-US" altLang="zh-CN" sz="2400" b="1" dirty="0">
                <a:solidFill>
                  <a:schemeClr val="bg1"/>
                </a:solidFill>
                <a:latin typeface="宋体" panose="02010600030101010101" pitchFamily="2" charset="-122"/>
                <a:ea typeface="宋体" panose="02010600030101010101" pitchFamily="2" charset="-122"/>
              </a:endParaRPr>
            </a:p>
          </p:txBody>
        </p:sp>
      </p:grpSp>
      <p:grpSp>
        <p:nvGrpSpPr>
          <p:cNvPr id="21531" name="组合 73"/>
          <p:cNvGrpSpPr/>
          <p:nvPr/>
        </p:nvGrpSpPr>
        <p:grpSpPr>
          <a:xfrm>
            <a:off x="-12700" y="5829618"/>
            <a:ext cx="696913" cy="703262"/>
            <a:chOff x="1454151" y="1939131"/>
            <a:chExt cx="930275" cy="938213"/>
          </a:xfrm>
        </p:grpSpPr>
        <p:sp>
          <p:nvSpPr>
            <p:cNvPr id="21532" name="Oval 18"/>
            <p:cNvSpPr/>
            <p:nvPr/>
          </p:nvSpPr>
          <p:spPr>
            <a:xfrm>
              <a:off x="1454151" y="1939131"/>
              <a:ext cx="930275" cy="938213"/>
            </a:xfrm>
            <a:prstGeom prst="ellipse">
              <a:avLst/>
            </a:prstGeom>
            <a:solidFill>
              <a:schemeClr val="accent2"/>
            </a:solidFill>
            <a:ln w="9525">
              <a:noFill/>
            </a:ln>
          </p:spPr>
          <p:txBody>
            <a:bodyPr wrap="square" lIns="68555" tIns="34277" rIns="68555" bIns="34277" anchor="t"/>
            <a:p>
              <a:endParaRPr lang="zh-CN" altLang="en-US" sz="100">
                <a:latin typeface="Arial" panose="020B0604020202020204" pitchFamily="34" charset="0"/>
                <a:ea typeface="宋体" panose="02010600030101010101" pitchFamily="2" charset="-122"/>
              </a:endParaRPr>
            </a:p>
          </p:txBody>
        </p:sp>
        <p:sp>
          <p:nvSpPr>
            <p:cNvPr id="21533" name="TextBox 24"/>
            <p:cNvSpPr txBox="1"/>
            <p:nvPr/>
          </p:nvSpPr>
          <p:spPr>
            <a:xfrm>
              <a:off x="1586504" y="2115849"/>
              <a:ext cx="653865" cy="614057"/>
            </a:xfrm>
            <a:prstGeom prst="rect">
              <a:avLst/>
            </a:prstGeom>
            <a:noFill/>
            <a:ln w="9525">
              <a:noFill/>
            </a:ln>
          </p:spPr>
          <p:txBody>
            <a:bodyPr wrap="none" anchor="t">
              <a:spAutoFit/>
            </a:bodyPr>
            <a:p>
              <a:r>
                <a:rPr lang="en-US" altLang="zh-CN" sz="2400" b="1" dirty="0">
                  <a:solidFill>
                    <a:schemeClr val="bg1"/>
                  </a:solidFill>
                  <a:latin typeface="宋体" panose="02010600030101010101" pitchFamily="2" charset="-122"/>
                  <a:ea typeface="宋体" panose="02010600030101010101" pitchFamily="2" charset="-122"/>
                </a:rPr>
                <a:t>08</a:t>
              </a:r>
              <a:endParaRPr lang="en-US" altLang="zh-CN" sz="2400" b="1" dirty="0">
                <a:solidFill>
                  <a:schemeClr val="bg1"/>
                </a:solidFill>
                <a:latin typeface="宋体" panose="02010600030101010101" pitchFamily="2" charset="-122"/>
                <a:ea typeface="宋体" panose="02010600030101010101" pitchFamily="2" charset="-122"/>
              </a:endParaRPr>
            </a:p>
          </p:txBody>
        </p:sp>
      </p:grpSp>
      <p:sp>
        <p:nvSpPr>
          <p:cNvPr id="21534" name="文本框 79"/>
          <p:cNvSpPr txBox="1"/>
          <p:nvPr/>
        </p:nvSpPr>
        <p:spPr>
          <a:xfrm>
            <a:off x="1887538" y="625475"/>
            <a:ext cx="7170737" cy="918885"/>
          </a:xfrm>
          <a:prstGeom prst="roundRect">
            <a:avLst/>
          </a:prstGeom>
          <a:solidFill>
            <a:srgbClr val="FF0000"/>
          </a:solidFill>
          <a:ln w="9525">
            <a:noFill/>
          </a:ln>
        </p:spPr>
        <p:txBody>
          <a:bodyPr wrap="square" anchor="t">
            <a:spAutoFit/>
          </a:bodyPr>
          <a:p>
            <a:r>
              <a:rPr lang="zh-CN" altLang="en-US" sz="1200">
                <a:solidFill>
                  <a:schemeClr val="bg1"/>
                </a:solidFill>
                <a:latin typeface="方正隶书简体" panose="02010601030101010101" charset="-122"/>
                <a:ea typeface="方正隶书简体" panose="02010601030101010101" charset="-122"/>
              </a:rPr>
              <a:t>建设单位应当以项目为单位建立保障农民工工资支付协调机制和工资拖欠预防机制，督促施工总承包单位加强劳动用工管理，妥善处理与农民工工资支付相关的矛盾纠纷。发生农民工集体讨薪事件的，建设单位应当会同施工总承包单位及时处理，并向项目所在地人力资源社会保障行政部门和相关行业工程建设主管部门报告有关情况。（《保障农民工工资支付条例》第二十九条）</a:t>
            </a:r>
            <a:endParaRPr lang="zh-CN" altLang="en-US" sz="1200">
              <a:solidFill>
                <a:schemeClr val="bg1"/>
              </a:solidFill>
              <a:latin typeface="方正隶书简体" panose="02010601030101010101" charset="-122"/>
              <a:ea typeface="方正隶书简体" panose="02010601030101010101" charset="-122"/>
            </a:endParaRPr>
          </a:p>
        </p:txBody>
      </p:sp>
      <p:sp>
        <p:nvSpPr>
          <p:cNvPr id="21535" name="文本框 80"/>
          <p:cNvSpPr txBox="1"/>
          <p:nvPr/>
        </p:nvSpPr>
        <p:spPr>
          <a:xfrm>
            <a:off x="1881188" y="1503998"/>
            <a:ext cx="7170737" cy="809211"/>
          </a:xfrm>
          <a:prstGeom prst="roundRect">
            <a:avLst/>
          </a:prstGeom>
          <a:solidFill>
            <a:srgbClr val="00B0F0"/>
          </a:solidFill>
          <a:ln w="9525">
            <a:noFill/>
          </a:ln>
        </p:spPr>
        <p:txBody>
          <a:bodyPr wrap="square" anchor="t">
            <a:spAutoFit/>
          </a:bodyPr>
          <a:p>
            <a:r>
              <a:rPr lang="zh-CN" altLang="en-US" sz="1400">
                <a:solidFill>
                  <a:schemeClr val="bg1"/>
                </a:solidFill>
                <a:latin typeface="方正隶书简体" panose="02010601030101010101" charset="-122"/>
                <a:ea typeface="方正隶书简体" panose="02010601030101010101" charset="-122"/>
              </a:rPr>
              <a:t>工会依法维护农民工工资权益，对用人单位工资支付情况进行监督；发现拖欠农民工工资的，可以要求用人单位改正，拒不改正的，可以请求人力资源社会保障行政部门和其他有关部门依法处理。（《保障农民工工资支付条例》第五十一条）</a:t>
            </a:r>
            <a:endParaRPr lang="zh-CN" altLang="en-US" sz="1400">
              <a:solidFill>
                <a:schemeClr val="bg1"/>
              </a:solidFill>
              <a:latin typeface="方正隶书简体" panose="02010601030101010101" charset="-122"/>
              <a:ea typeface="方正隶书简体" panose="02010601030101010101" charset="-122"/>
            </a:endParaRPr>
          </a:p>
        </p:txBody>
      </p:sp>
      <p:sp>
        <p:nvSpPr>
          <p:cNvPr id="21536" name="文本框 81"/>
          <p:cNvSpPr txBox="1"/>
          <p:nvPr/>
        </p:nvSpPr>
        <p:spPr>
          <a:xfrm>
            <a:off x="1879283" y="2291715"/>
            <a:ext cx="7173912" cy="607083"/>
          </a:xfrm>
          <a:prstGeom prst="roundRect">
            <a:avLst/>
          </a:prstGeom>
          <a:solidFill>
            <a:srgbClr val="FF0000"/>
          </a:solidFill>
          <a:ln w="9525">
            <a:noFill/>
          </a:ln>
        </p:spPr>
        <p:txBody>
          <a:bodyPr wrap="square" anchor="t">
            <a:spAutoFit/>
          </a:bodyPr>
          <a:p>
            <a:r>
              <a:rPr lang="zh-CN" altLang="en-US" sz="1500">
                <a:solidFill>
                  <a:schemeClr val="bg1"/>
                </a:solidFill>
                <a:latin typeface="方正隶书简体" panose="02010601030101010101" charset="-122"/>
                <a:ea typeface="方正隶书简体" panose="02010601030101010101" charset="-122"/>
              </a:rPr>
              <a:t>乡镇人民政府、街道办事处应当加强对拖欠农民工工资矛盾的排查和调处工作，防范和化解矛盾，及时调解纠纷。</a:t>
            </a:r>
            <a:r>
              <a:rPr lang="zh-CN" altLang="en-US" sz="1500">
                <a:solidFill>
                  <a:schemeClr val="bg1"/>
                </a:solidFill>
                <a:latin typeface="方正隶书简体" panose="02010601030101010101" charset="-122"/>
                <a:ea typeface="方正隶书简体" panose="02010601030101010101" charset="-122"/>
                <a:sym typeface="宋体" panose="02010600030101010101" pitchFamily="2" charset="-122"/>
              </a:rPr>
              <a:t>（《保障农民工工资支付条例》第四条）</a:t>
            </a:r>
            <a:endParaRPr lang="zh-CN" altLang="en-US" sz="1500">
              <a:solidFill>
                <a:schemeClr val="bg1"/>
              </a:solidFill>
              <a:latin typeface="方正隶书简体" panose="02010601030101010101" charset="-122"/>
              <a:ea typeface="方正隶书简体" panose="02010601030101010101" charset="-122"/>
              <a:sym typeface="宋体" panose="02010600030101010101" pitchFamily="2" charset="-122"/>
            </a:endParaRPr>
          </a:p>
        </p:txBody>
      </p:sp>
      <p:sp>
        <p:nvSpPr>
          <p:cNvPr id="21537" name="文本框 82"/>
          <p:cNvSpPr txBox="1"/>
          <p:nvPr/>
        </p:nvSpPr>
        <p:spPr>
          <a:xfrm>
            <a:off x="1881188" y="2898775"/>
            <a:ext cx="7170737" cy="809211"/>
          </a:xfrm>
          <a:prstGeom prst="roundRect">
            <a:avLst/>
          </a:prstGeom>
          <a:solidFill>
            <a:srgbClr val="00B0F0"/>
          </a:solidFill>
          <a:ln w="9525">
            <a:noFill/>
          </a:ln>
        </p:spPr>
        <p:txBody>
          <a:bodyPr wrap="square" anchor="t">
            <a:spAutoFit/>
          </a:bodyPr>
          <a:p>
            <a:r>
              <a:rPr lang="zh-CN" altLang="en-US" sz="1400">
                <a:solidFill>
                  <a:schemeClr val="bg1"/>
                </a:solidFill>
                <a:latin typeface="方正隶书简体" panose="02010601030101010101" charset="-122"/>
                <a:ea typeface="方正隶书简体" panose="02010601030101010101" charset="-122"/>
              </a:rPr>
              <a:t>相关行业工程建设主管部门应当依法规范本领域建设市场秩序，对违法发包、转包、违法分包、挂靠等行为进行查处，并对导致拖欠农民工工资的违法行为及时予以制止、纠正。</a:t>
            </a:r>
            <a:r>
              <a:rPr lang="zh-CN" altLang="en-US" sz="1400">
                <a:solidFill>
                  <a:schemeClr val="bg1"/>
                </a:solidFill>
                <a:latin typeface="方正隶书简体" panose="02010601030101010101" charset="-122"/>
                <a:ea typeface="方正隶书简体" panose="02010601030101010101" charset="-122"/>
                <a:sym typeface="宋体" panose="02010600030101010101" pitchFamily="2" charset="-122"/>
              </a:rPr>
              <a:t>（《保障农民工工资支付条例》</a:t>
            </a:r>
            <a:r>
              <a:rPr lang="zh-CN" altLang="en-US" sz="1400">
                <a:solidFill>
                  <a:schemeClr val="bg1"/>
                </a:solidFill>
                <a:latin typeface="方正隶书简体" panose="02010601030101010101" charset="-122"/>
                <a:ea typeface="方正隶书简体" panose="02010601030101010101" charset="-122"/>
              </a:rPr>
              <a:t>第四十三条</a:t>
            </a:r>
            <a:r>
              <a:rPr lang="zh-CN" altLang="en-US" sz="1400">
                <a:solidFill>
                  <a:schemeClr val="bg1"/>
                </a:solidFill>
                <a:latin typeface="方正隶书简体" panose="02010601030101010101" charset="-122"/>
                <a:ea typeface="方正隶书简体" panose="02010601030101010101" charset="-122"/>
                <a:sym typeface="宋体" panose="02010600030101010101" pitchFamily="2" charset="-122"/>
              </a:rPr>
              <a:t>）</a:t>
            </a:r>
            <a:endParaRPr lang="zh-CN" altLang="en-US" sz="1400">
              <a:solidFill>
                <a:schemeClr val="bg1"/>
              </a:solidFill>
              <a:latin typeface="方正隶书简体" panose="02010601030101010101" charset="-122"/>
              <a:ea typeface="方正隶书简体" panose="02010601030101010101" charset="-122"/>
              <a:sym typeface="宋体" panose="02010600030101010101" pitchFamily="2" charset="-122"/>
            </a:endParaRPr>
          </a:p>
        </p:txBody>
      </p:sp>
      <p:sp>
        <p:nvSpPr>
          <p:cNvPr id="21538" name="文本框 84"/>
          <p:cNvSpPr txBox="1"/>
          <p:nvPr/>
        </p:nvSpPr>
        <p:spPr>
          <a:xfrm>
            <a:off x="1881188" y="3689668"/>
            <a:ext cx="7170737" cy="708148"/>
          </a:xfrm>
          <a:prstGeom prst="roundRect">
            <a:avLst/>
          </a:prstGeom>
          <a:solidFill>
            <a:srgbClr val="FF0000"/>
          </a:solidFill>
          <a:ln w="9525">
            <a:noFill/>
          </a:ln>
        </p:spPr>
        <p:txBody>
          <a:bodyPr wrap="square" anchor="t">
            <a:spAutoFit/>
          </a:bodyPr>
          <a:p>
            <a:r>
              <a:rPr lang="zh-CN" altLang="en-US" sz="1800">
                <a:solidFill>
                  <a:schemeClr val="bg1"/>
                </a:solidFill>
                <a:latin typeface="方正隶书简体" panose="02010601030101010101" charset="-122"/>
                <a:ea typeface="方正隶书简体" panose="02010601030101010101" charset="-122"/>
              </a:rPr>
              <a:t>被拖欠工资的农民工有权依法投诉。</a:t>
            </a:r>
            <a:r>
              <a:rPr lang="zh-CN" altLang="en-US" sz="1800">
                <a:solidFill>
                  <a:schemeClr val="bg1"/>
                </a:solidFill>
                <a:latin typeface="方正隶书简体" panose="02010601030101010101" charset="-122"/>
                <a:ea typeface="方正隶书简体" panose="02010601030101010101" charset="-122"/>
                <a:sym typeface="宋体" panose="02010600030101010101" pitchFamily="2" charset="-122"/>
              </a:rPr>
              <a:t>（《保障农民工工资支付条例》第十条）</a:t>
            </a:r>
            <a:endParaRPr lang="zh-CN" altLang="en-US" sz="1800">
              <a:solidFill>
                <a:schemeClr val="bg1"/>
              </a:solidFill>
              <a:latin typeface="方正隶书简体" panose="02010601030101010101" charset="-122"/>
              <a:ea typeface="方正隶书简体" panose="02010601030101010101" charset="-122"/>
              <a:sym typeface="宋体" panose="02010600030101010101" pitchFamily="2" charset="-122"/>
            </a:endParaRPr>
          </a:p>
        </p:txBody>
      </p:sp>
      <p:sp>
        <p:nvSpPr>
          <p:cNvPr id="21539" name="文本框 85"/>
          <p:cNvSpPr txBox="1"/>
          <p:nvPr/>
        </p:nvSpPr>
        <p:spPr>
          <a:xfrm>
            <a:off x="1932305" y="5893753"/>
            <a:ext cx="7137400" cy="759027"/>
          </a:xfrm>
          <a:prstGeom prst="roundRect">
            <a:avLst/>
          </a:prstGeom>
          <a:solidFill>
            <a:srgbClr val="00B0F0"/>
          </a:solidFill>
          <a:ln w="9525">
            <a:noFill/>
          </a:ln>
        </p:spPr>
        <p:txBody>
          <a:bodyPr wrap="square" anchor="t">
            <a:spAutoFit/>
          </a:bodyPr>
          <a:p>
            <a:r>
              <a:rPr lang="zh-CN" altLang="en-US" sz="1300">
                <a:solidFill>
                  <a:schemeClr val="bg1"/>
                </a:solidFill>
                <a:latin typeface="方正隶书简体" panose="02010601030101010101" charset="-122"/>
                <a:ea typeface="方正隶书简体" panose="02010601030101010101" charset="-122"/>
              </a:rPr>
              <a:t>司法行政部门和法律援助机构应当将农民工列为法律援助的重点对象，并依法为请求支付工资的农民工提供便捷的法律援助。公共法律服务相关机构应当积极参与相关诉讼、咨询、调解等活动，帮助解决拖欠农民工工资问题。</a:t>
            </a:r>
            <a:r>
              <a:rPr lang="zh-CN" altLang="en-US" sz="1300">
                <a:solidFill>
                  <a:schemeClr val="bg1"/>
                </a:solidFill>
                <a:latin typeface="方正隶书简体" panose="02010601030101010101" charset="-122"/>
                <a:ea typeface="方正隶书简体" panose="02010601030101010101" charset="-122"/>
                <a:sym typeface="宋体" panose="02010600030101010101" pitchFamily="2" charset="-122"/>
              </a:rPr>
              <a:t>（《保障农民工工资支付条例》</a:t>
            </a:r>
            <a:r>
              <a:rPr lang="zh-CN" altLang="en-US" sz="1300">
                <a:solidFill>
                  <a:schemeClr val="bg1"/>
                </a:solidFill>
                <a:latin typeface="方正隶书简体" panose="02010601030101010101" charset="-122"/>
                <a:ea typeface="方正隶书简体" panose="02010601030101010101" charset="-122"/>
              </a:rPr>
              <a:t>第四十五条</a:t>
            </a:r>
            <a:r>
              <a:rPr lang="zh-CN" altLang="en-US" sz="1300">
                <a:solidFill>
                  <a:schemeClr val="bg1"/>
                </a:solidFill>
                <a:latin typeface="方正隶书简体" panose="02010601030101010101" charset="-122"/>
                <a:ea typeface="方正隶书简体" panose="02010601030101010101" charset="-122"/>
                <a:sym typeface="宋体" panose="02010600030101010101" pitchFamily="2" charset="-122"/>
              </a:rPr>
              <a:t>）</a:t>
            </a:r>
            <a:endParaRPr lang="zh-CN" altLang="en-US" sz="1300">
              <a:solidFill>
                <a:schemeClr val="bg1"/>
              </a:solidFill>
              <a:latin typeface="方正隶书简体" panose="02010601030101010101" charset="-122"/>
              <a:ea typeface="方正隶书简体" panose="02010601030101010101" charset="-122"/>
              <a:sym typeface="宋体" panose="02010600030101010101" pitchFamily="2" charset="-122"/>
            </a:endParaRPr>
          </a:p>
        </p:txBody>
      </p:sp>
      <p:sp>
        <p:nvSpPr>
          <p:cNvPr id="21540" name="文本框 86"/>
          <p:cNvSpPr txBox="1"/>
          <p:nvPr/>
        </p:nvSpPr>
        <p:spPr>
          <a:xfrm>
            <a:off x="1871663" y="4396105"/>
            <a:ext cx="7170737" cy="708148"/>
          </a:xfrm>
          <a:prstGeom prst="roundRect">
            <a:avLst/>
          </a:prstGeom>
          <a:solidFill>
            <a:srgbClr val="00B0F0"/>
          </a:solidFill>
          <a:ln w="9525">
            <a:noFill/>
          </a:ln>
        </p:spPr>
        <p:txBody>
          <a:bodyPr wrap="square" anchor="t">
            <a:spAutoFit/>
          </a:bodyPr>
          <a:p>
            <a:r>
              <a:rPr lang="zh-CN" altLang="en-US" sz="1800">
                <a:solidFill>
                  <a:schemeClr val="bg1"/>
                </a:solidFill>
                <a:latin typeface="方正隶书简体" panose="02010601030101010101" charset="-122"/>
                <a:ea typeface="方正隶书简体" panose="02010601030101010101" charset="-122"/>
              </a:rPr>
              <a:t>被拖欠工资的农民工有权依法申请劳动争议调解仲裁。</a:t>
            </a:r>
            <a:r>
              <a:rPr lang="zh-CN" altLang="en-US" sz="1800">
                <a:solidFill>
                  <a:schemeClr val="bg1"/>
                </a:solidFill>
                <a:latin typeface="方正隶书简体" panose="02010601030101010101" charset="-122"/>
                <a:ea typeface="方正隶书简体" panose="02010601030101010101" charset="-122"/>
                <a:sym typeface="宋体" panose="02010600030101010101" pitchFamily="2" charset="-122"/>
              </a:rPr>
              <a:t>（《保障农民工工资支付条例》第十条）</a:t>
            </a:r>
            <a:endParaRPr lang="zh-CN" altLang="en-US" sz="1800">
              <a:solidFill>
                <a:schemeClr val="bg1"/>
              </a:solidFill>
              <a:latin typeface="方正隶书简体" panose="02010601030101010101" charset="-122"/>
              <a:ea typeface="方正隶书简体" panose="02010601030101010101" charset="-122"/>
              <a:sym typeface="宋体" panose="02010600030101010101" pitchFamily="2" charset="-122"/>
            </a:endParaRPr>
          </a:p>
        </p:txBody>
      </p:sp>
      <p:grpSp>
        <p:nvGrpSpPr>
          <p:cNvPr id="21541" name="组合 5"/>
          <p:cNvGrpSpPr/>
          <p:nvPr/>
        </p:nvGrpSpPr>
        <p:grpSpPr>
          <a:xfrm>
            <a:off x="-4762" y="5124768"/>
            <a:ext cx="698500" cy="704850"/>
            <a:chOff x="1454151" y="1939131"/>
            <a:chExt cx="930275" cy="938213"/>
          </a:xfrm>
        </p:grpSpPr>
        <p:sp>
          <p:nvSpPr>
            <p:cNvPr id="21542" name="Oval 18"/>
            <p:cNvSpPr/>
            <p:nvPr/>
          </p:nvSpPr>
          <p:spPr>
            <a:xfrm>
              <a:off x="1454151" y="1939131"/>
              <a:ext cx="930275" cy="938213"/>
            </a:xfrm>
            <a:prstGeom prst="ellipse">
              <a:avLst/>
            </a:prstGeom>
            <a:solidFill>
              <a:schemeClr val="accent2"/>
            </a:solidFill>
            <a:ln w="9525">
              <a:noFill/>
            </a:ln>
          </p:spPr>
          <p:txBody>
            <a:bodyPr wrap="square" lIns="68555" tIns="34277" rIns="68555" bIns="34277" anchor="t"/>
            <a:p>
              <a:endParaRPr lang="zh-CN" altLang="en-US" sz="100">
                <a:latin typeface="Arial" panose="020B0604020202020204" pitchFamily="34" charset="0"/>
                <a:ea typeface="宋体" panose="02010600030101010101" pitchFamily="2" charset="-122"/>
              </a:endParaRPr>
            </a:p>
          </p:txBody>
        </p:sp>
        <p:sp>
          <p:nvSpPr>
            <p:cNvPr id="21543" name="TextBox 24"/>
            <p:cNvSpPr txBox="1"/>
            <p:nvPr/>
          </p:nvSpPr>
          <p:spPr>
            <a:xfrm>
              <a:off x="1586504" y="2115849"/>
              <a:ext cx="653865" cy="614057"/>
            </a:xfrm>
            <a:prstGeom prst="rect">
              <a:avLst/>
            </a:prstGeom>
            <a:noFill/>
            <a:ln w="9525">
              <a:noFill/>
            </a:ln>
          </p:spPr>
          <p:txBody>
            <a:bodyPr wrap="none" anchor="t">
              <a:spAutoFit/>
            </a:bodyPr>
            <a:p>
              <a:r>
                <a:rPr lang="en-US" altLang="zh-CN" sz="2400" b="1" dirty="0">
                  <a:solidFill>
                    <a:schemeClr val="bg1"/>
                  </a:solidFill>
                  <a:latin typeface="宋体" panose="02010600030101010101" pitchFamily="2" charset="-122"/>
                  <a:ea typeface="宋体" panose="02010600030101010101" pitchFamily="2" charset="-122"/>
                </a:rPr>
                <a:t>07</a:t>
              </a:r>
              <a:endParaRPr lang="en-US" altLang="zh-CN" sz="2400" b="1" dirty="0">
                <a:solidFill>
                  <a:schemeClr val="bg1"/>
                </a:solidFill>
                <a:latin typeface="宋体" panose="02010600030101010101" pitchFamily="2" charset="-122"/>
                <a:ea typeface="宋体" panose="02010600030101010101" pitchFamily="2" charset="-122"/>
              </a:endParaRPr>
            </a:p>
          </p:txBody>
        </p:sp>
      </p:grpSp>
      <p:sp>
        <p:nvSpPr>
          <p:cNvPr id="21544" name="Freeform 6"/>
          <p:cNvSpPr/>
          <p:nvPr/>
        </p:nvSpPr>
        <p:spPr>
          <a:xfrm>
            <a:off x="684213" y="5124768"/>
            <a:ext cx="1203325" cy="738187"/>
          </a:xfrm>
          <a:prstGeom prst="rightArrowCallout">
            <a:avLst/>
          </a:prstGeom>
          <a:solidFill>
            <a:srgbClr val="FF0000"/>
          </a:solidFill>
          <a:ln w="10" cap="flat" cmpd="sng">
            <a:solidFill>
              <a:srgbClr val="2B2B82"/>
            </a:solidFill>
            <a:prstDash val="solid"/>
            <a:miter/>
            <a:headEnd type="none" w="med" len="med"/>
            <a:tailEnd type="none" w="med" len="med"/>
          </a:ln>
        </p:spPr>
        <p:txBody>
          <a:bodyPr wrap="square" lIns="68555" tIns="34277" rIns="68555" bIns="34277" anchor="ctr" anchorCtr="1"/>
          <a:p>
            <a:r>
              <a:rPr lang="zh-CN" altLang="en-US" sz="2000">
                <a:solidFill>
                  <a:schemeClr val="bg1"/>
                </a:solidFill>
                <a:latin typeface="方正小标宋简体" panose="02010601030101010101" charset="-122"/>
                <a:ea typeface="方正小标宋简体" panose="02010601030101010101" charset="-122"/>
              </a:rPr>
              <a:t>人民法院</a:t>
            </a:r>
            <a:endParaRPr lang="zh-CN" altLang="en-US" sz="2000">
              <a:solidFill>
                <a:schemeClr val="bg1"/>
              </a:solidFill>
              <a:latin typeface="方正小标宋简体" panose="02010601030101010101" charset="-122"/>
              <a:ea typeface="方正小标宋简体" panose="02010601030101010101" charset="-122"/>
            </a:endParaRPr>
          </a:p>
        </p:txBody>
      </p:sp>
      <p:sp>
        <p:nvSpPr>
          <p:cNvPr id="21545" name="文本框 25"/>
          <p:cNvSpPr txBox="1"/>
          <p:nvPr/>
        </p:nvSpPr>
        <p:spPr>
          <a:xfrm>
            <a:off x="1887538" y="5104130"/>
            <a:ext cx="7148512" cy="816239"/>
          </a:xfrm>
          <a:prstGeom prst="roundRect">
            <a:avLst/>
          </a:prstGeom>
          <a:solidFill>
            <a:srgbClr val="FF0000"/>
          </a:solidFill>
          <a:ln w="9525">
            <a:noFill/>
          </a:ln>
        </p:spPr>
        <p:txBody>
          <a:bodyPr wrap="square" anchor="t">
            <a:spAutoFit/>
          </a:bodyPr>
          <a:p>
            <a:r>
              <a:rPr lang="zh-CN" altLang="en-US" sz="1400">
                <a:solidFill>
                  <a:schemeClr val="bg1"/>
                </a:solidFill>
                <a:latin typeface="方正隶书简体" panose="02010601030101010101" charset="-122"/>
                <a:ea typeface="方正隶书简体" panose="02010601030101010101" charset="-122"/>
                <a:sym typeface="宋体" panose="02010600030101010101" pitchFamily="2" charset="-122"/>
              </a:rPr>
              <a:t>被拖欠工资的农民工有权依法提起诉讼。（《保障农民工工资支付条例》第十条）；   </a:t>
            </a:r>
            <a:endParaRPr lang="zh-CN" altLang="en-US" sz="1400">
              <a:solidFill>
                <a:schemeClr val="bg1"/>
              </a:solidFill>
              <a:latin typeface="方正隶书简体" panose="02010601030101010101" charset="-122"/>
              <a:ea typeface="方正隶书简体" panose="02010601030101010101" charset="-122"/>
              <a:sym typeface="宋体" panose="02010600030101010101" pitchFamily="2" charset="-122"/>
            </a:endParaRPr>
          </a:p>
          <a:p>
            <a:r>
              <a:rPr lang="zh-CN" altLang="en-US" sz="1400">
                <a:solidFill>
                  <a:schemeClr val="bg1"/>
                </a:solidFill>
                <a:latin typeface="方正隶书简体" panose="02010601030101010101" charset="-122"/>
                <a:ea typeface="方正隶书简体" panose="02010601030101010101" charset="-122"/>
                <a:sym typeface="宋体" panose="02010600030101010101" pitchFamily="2" charset="-122"/>
              </a:rPr>
              <a:t>用人单位拖欠或者未足额支付劳动报酬的，劳动者可以依法向当地人民法院申请支付令，人民法院应当依法发出支付令。（《劳动合同法》第三十条）</a:t>
            </a:r>
            <a:endParaRPr lang="zh-CN" altLang="en-US" sz="1400">
              <a:solidFill>
                <a:schemeClr val="bg1"/>
              </a:solidFill>
              <a:latin typeface="方正隶书简体" panose="02010601030101010101" charset="-122"/>
              <a:ea typeface="方正隶书简体" panose="02010601030101010101" charset="-122"/>
              <a:sym typeface="宋体" panose="02010600030101010101" pitchFamily="2" charset="-122"/>
            </a:endParaRPr>
          </a:p>
        </p:txBody>
      </p:sp>
    </p:spTree>
  </p:cSld>
  <p:clrMapOvr>
    <a:masterClrMapping/>
  </p:clrMapOvr>
  <p:transition spd="slow" advTm="40078">
    <p:push dir="r"/>
  </p:transition>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1377</Words>
  <Application>WPS 演示</Application>
  <PresentationFormat/>
  <Paragraphs>134</Paragraphs>
  <Slides>5</Slides>
  <Notes>0</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5</vt:i4>
      </vt:variant>
    </vt:vector>
  </HeadingPairs>
  <TitlesOfParts>
    <vt:vector size="19" baseType="lpstr">
      <vt:lpstr>Arial</vt:lpstr>
      <vt:lpstr>宋体</vt:lpstr>
      <vt:lpstr>Wingdings</vt:lpstr>
      <vt:lpstr>方正小标宋简体</vt:lpstr>
      <vt:lpstr>微软雅黑</vt:lpstr>
      <vt:lpstr>黑体</vt:lpstr>
      <vt:lpstr>方正隶书简体</vt:lpstr>
      <vt:lpstr>方正黑体简体</vt:lpstr>
      <vt:lpstr>Arial Black</vt:lpstr>
      <vt:lpstr>Arial Unicode MS</vt:lpstr>
      <vt:lpstr>Calibri</vt:lpstr>
      <vt:lpstr>默认设计模板</vt:lpstr>
      <vt:lpstr>1_默认设计模板</vt:lpstr>
      <vt:lpstr>2_默认设计模板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这姑娘真是条汉子</cp:lastModifiedBy>
  <cp:revision>47</cp:revision>
  <dcterms:created xsi:type="dcterms:W3CDTF">2020-03-19T08:33:00Z</dcterms:created>
  <dcterms:modified xsi:type="dcterms:W3CDTF">2020-05-11T09:55:10Z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