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0" r:id="rId2"/>
    <p:sldId id="258" r:id="rId3"/>
    <p:sldId id="259" r:id="rId4"/>
    <p:sldId id="327" r:id="rId5"/>
    <p:sldId id="265" r:id="rId6"/>
    <p:sldId id="309" r:id="rId7"/>
    <p:sldId id="287" r:id="rId8"/>
    <p:sldId id="324" r:id="rId9"/>
    <p:sldId id="277" r:id="rId10"/>
    <p:sldId id="329" r:id="rId11"/>
    <p:sldId id="279" r:id="rId12"/>
    <p:sldId id="330" r:id="rId13"/>
    <p:sldId id="289" r:id="rId14"/>
    <p:sldId id="299" r:id="rId15"/>
    <p:sldId id="310" r:id="rId16"/>
    <p:sldId id="311" r:id="rId17"/>
    <p:sldId id="290" r:id="rId18"/>
    <p:sldId id="320" r:id="rId19"/>
    <p:sldId id="323" r:id="rId20"/>
    <p:sldId id="318" r:id="rId21"/>
    <p:sldId id="331" r:id="rId22"/>
    <p:sldId id="315" r:id="rId23"/>
    <p:sldId id="291" r:id="rId2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AEB8"/>
    <a:srgbClr val="FFC014"/>
    <a:srgbClr val="D78917"/>
    <a:srgbClr val="13A555"/>
    <a:srgbClr val="2FFFA1"/>
    <a:srgbClr val="38E888"/>
    <a:srgbClr val="6AC9D0"/>
    <a:srgbClr val="556477"/>
    <a:srgbClr val="C8C6C7"/>
    <a:srgbClr val="7AC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29" autoAdjust="0"/>
  </p:normalViewPr>
  <p:slideViewPr>
    <p:cSldViewPr>
      <p:cViewPr>
        <p:scale>
          <a:sx n="100" d="100"/>
          <a:sy n="100" d="100"/>
        </p:scale>
        <p:origin x="-1944" y="-8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消费量（万吨）</c:v>
                </c:pt>
              </c:strCache>
            </c:strRef>
          </c:tx>
          <c:spPr>
            <a:solidFill>
              <a:srgbClr val="39AEB8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2008</c:v>
                </c:pt>
                <c:pt idx="1">
                  <c:v>'09</c:v>
                </c:pt>
                <c:pt idx="2">
                  <c:v>'10</c:v>
                </c:pt>
                <c:pt idx="3">
                  <c:v>'11</c:v>
                </c:pt>
                <c:pt idx="4">
                  <c:v>'12</c:v>
                </c:pt>
                <c:pt idx="5">
                  <c:v>'13</c:v>
                </c:pt>
                <c:pt idx="6">
                  <c:v>'14</c:v>
                </c:pt>
                <c:pt idx="7">
                  <c:v>2015</c:v>
                </c:pt>
                <c:pt idx="8">
                  <c:v>2016E</c:v>
                </c:pt>
                <c:pt idx="9">
                  <c:v>2017E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13</c:v>
                </c:pt>
                <c:pt idx="1">
                  <c:v>14.8</c:v>
                </c:pt>
                <c:pt idx="2">
                  <c:v>15.4</c:v>
                </c:pt>
                <c:pt idx="3">
                  <c:v>17</c:v>
                </c:pt>
                <c:pt idx="4">
                  <c:v>20</c:v>
                </c:pt>
                <c:pt idx="5">
                  <c:v>23</c:v>
                </c:pt>
                <c:pt idx="6">
                  <c:v>25.6</c:v>
                </c:pt>
                <c:pt idx="7">
                  <c:v>28.4</c:v>
                </c:pt>
                <c:pt idx="8">
                  <c:v>31.6</c:v>
                </c:pt>
                <c:pt idx="9">
                  <c:v>35.200000000000003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3806848"/>
        <c:axId val="253100032"/>
      </c:barChart>
      <c:catAx>
        <c:axId val="25380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253100032"/>
        <c:crosses val="autoZero"/>
        <c:auto val="1"/>
        <c:lblAlgn val="ctr"/>
        <c:lblOffset val="100"/>
        <c:noMultiLvlLbl val="0"/>
      </c:catAx>
      <c:valAx>
        <c:axId val="2531000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zh-CN"/>
          </a:p>
        </c:txPr>
        <c:crossAx val="25380684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产能（亿双）</c:v>
                </c:pt>
              </c:strCache>
            </c:strRef>
          </c:tx>
          <c:spPr>
            <a:solidFill>
              <a:srgbClr val="FFC014">
                <a:alpha val="9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125</c:v>
                </c:pt>
                <c:pt idx="1">
                  <c:v>130</c:v>
                </c:pt>
                <c:pt idx="2">
                  <c:v>135</c:v>
                </c:pt>
                <c:pt idx="3">
                  <c:v>144</c:v>
                </c:pt>
                <c:pt idx="4">
                  <c:v>152</c:v>
                </c:pt>
                <c:pt idx="5">
                  <c:v>162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3198336"/>
        <c:axId val="253200256"/>
      </c:barChart>
      <c:catAx>
        <c:axId val="25319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zh-CN"/>
          </a:p>
        </c:txPr>
        <c:crossAx val="253200256"/>
        <c:crosses val="autoZero"/>
        <c:auto val="1"/>
        <c:lblAlgn val="ctr"/>
        <c:lblOffset val="100"/>
        <c:noMultiLvlLbl val="0"/>
      </c:catAx>
      <c:valAx>
        <c:axId val="253200256"/>
        <c:scaling>
          <c:orientation val="minMax"/>
          <c:min val="8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39AEB8"/>
                </a:solidFill>
              </a:defRPr>
            </a:pPr>
            <a:endParaRPr lang="zh-CN"/>
          </a:p>
        </c:txPr>
        <c:crossAx val="2531983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产量（万吨）</c:v>
                </c:pt>
              </c:strCache>
            </c:strRef>
          </c:tx>
          <c:spPr>
            <a:solidFill>
              <a:srgbClr val="2FFFA1"/>
            </a:solidFill>
          </c:spPr>
          <c:invertIfNegative val="0"/>
          <c:dLbls>
            <c:dLbl>
              <c:idx val="0"/>
              <c:layout>
                <c:manualLayout>
                  <c:x val="1.0617609977359652E-2"/>
                  <c:y val="1.2119205266414962E-2"/>
                </c:manualLayout>
              </c:layout>
              <c:spPr>
                <a:noFill/>
              </c:spPr>
              <c:txPr>
                <a:bodyPr anchor="b"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390175359586921E-3"/>
                  <c:y val="3.63576157992449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3.02980131660374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5392962207004795E-3"/>
                  <c:y val="3.63576157992448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0785924414009591E-3"/>
                  <c:y val="2.42384105328299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516.5</c:v>
                </c:pt>
                <c:pt idx="1">
                  <c:v>560.5</c:v>
                </c:pt>
                <c:pt idx="2">
                  <c:v>611.20000000000005</c:v>
                </c:pt>
                <c:pt idx="3">
                  <c:v>672.5</c:v>
                </c:pt>
                <c:pt idx="4">
                  <c:v>726.3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3613184"/>
        <c:axId val="253614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增长率</c:v>
                </c:pt>
              </c:strCache>
            </c:strRef>
          </c:tx>
          <c:marker>
            <c:symbol val="circle"/>
            <c:size val="7"/>
            <c:spPr>
              <a:solidFill>
                <a:srgbClr val="FFFF00"/>
              </a:solidFill>
            </c:spPr>
          </c:marker>
          <c:dLbls>
            <c:dLbl>
              <c:idx val="0"/>
              <c:layout>
                <c:manualLayout>
                  <c:x val="-1.4157184882801918E-2"/>
                  <c:y val="-2.4238410532829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696481103502398E-2"/>
                  <c:y val="6.0596026332074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696481103502398E-2"/>
                  <c:y val="4.2417218432452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157184882801918E-2"/>
                  <c:y val="-2.4238410532829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0785924414009591E-3"/>
                  <c:y val="6.0596026332074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 formatCode="0.0%">
                  <c:v>0.11600000000000001</c:v>
                </c:pt>
                <c:pt idx="1">
                  <c:v>0.09</c:v>
                </c:pt>
                <c:pt idx="2" formatCode="0.0%">
                  <c:v>8.5000000000000006E-2</c:v>
                </c:pt>
                <c:pt idx="3">
                  <c:v>0.1</c:v>
                </c:pt>
                <c:pt idx="4">
                  <c:v>0.08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618048"/>
        <c:axId val="253616512"/>
      </c:lineChart>
      <c:catAx>
        <c:axId val="25361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zh-CN"/>
          </a:p>
        </c:txPr>
        <c:crossAx val="253614720"/>
        <c:crosses val="autoZero"/>
        <c:auto val="1"/>
        <c:lblAlgn val="ctr"/>
        <c:lblOffset val="100"/>
        <c:noMultiLvlLbl val="0"/>
      </c:catAx>
      <c:valAx>
        <c:axId val="253614720"/>
        <c:scaling>
          <c:orientation val="minMax"/>
          <c:min val="8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39AEB8"/>
                </a:solidFill>
              </a:defRPr>
            </a:pPr>
            <a:endParaRPr lang="zh-CN"/>
          </a:p>
        </c:txPr>
        <c:crossAx val="253613184"/>
        <c:crosses val="autoZero"/>
        <c:crossBetween val="between"/>
      </c:valAx>
      <c:valAx>
        <c:axId val="253616512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39AEB8"/>
                </a:solidFill>
              </a:defRPr>
            </a:pPr>
            <a:endParaRPr lang="zh-CN"/>
          </a:p>
        </c:txPr>
        <c:crossAx val="253618048"/>
        <c:crosses val="max"/>
        <c:crossBetween val="between"/>
      </c:valAx>
      <c:catAx>
        <c:axId val="253618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361651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47BF2-EA00-4433-B0FF-1627E23F1458}" type="datetimeFigureOut">
              <a:rPr lang="zh-CN" altLang="en-US" smtClean="0"/>
              <a:t>2016-12-20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A344A-1E2F-4899-A5F2-DE940B1C04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599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A344A-1E2F-4899-A5F2-DE940B1C04C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8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2016-12-20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2016-12-20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2016-12-20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2016-12-20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2016-12-20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2016-12-20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2016-12-20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2016-12-20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2016-12-20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2016-12-20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2016-12-20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2016-12-20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桌面\201510100908577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0" b="8096"/>
          <a:stretch/>
        </p:blipFill>
        <p:spPr bwMode="auto">
          <a:xfrm>
            <a:off x="2332" y="3367"/>
            <a:ext cx="9144000" cy="514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-1" y="2307"/>
            <a:ext cx="9143999" cy="51435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椭圆 1"/>
          <p:cNvSpPr/>
          <p:nvPr/>
        </p:nvSpPr>
        <p:spPr>
          <a:xfrm>
            <a:off x="3599892" y="735546"/>
            <a:ext cx="1836204" cy="1296144"/>
          </a:xfrm>
          <a:prstGeom prst="ellipse">
            <a:avLst/>
          </a:prstGeom>
          <a:solidFill>
            <a:srgbClr val="39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2016</a:t>
            </a:r>
            <a:endParaRPr lang="zh-CN" altLang="en-US" sz="48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2198425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年产</a:t>
            </a:r>
            <a:r>
              <a:rPr lang="en-US" altLang="zh-CN" sz="32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32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万吨热塑性聚氨酯新材料项目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396444" y="2897356"/>
            <a:ext cx="6341806" cy="0"/>
          </a:xfrm>
          <a:prstGeom prst="line">
            <a:avLst/>
          </a:prstGeom>
          <a:ln w="219075" cmpd="tri">
            <a:solidFill>
              <a:srgbClr val="39A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84160" y="3007791"/>
            <a:ext cx="3366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盘</a:t>
            </a:r>
            <a:r>
              <a:rPr lang="zh-CN" altLang="en-US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县投资促进局</a:t>
            </a:r>
            <a:r>
              <a:rPr lang="en-US" altLang="zh-CN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深圳中金产业</a:t>
            </a:r>
            <a:endParaRPr lang="zh-CN" altLang="en-US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698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5400000">
            <a:off x="931893" y="396209"/>
            <a:ext cx="551120" cy="351573"/>
          </a:xfrm>
          <a:prstGeom prst="triangle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过程 7"/>
          <p:cNvSpPr/>
          <p:nvPr/>
        </p:nvSpPr>
        <p:spPr>
          <a:xfrm>
            <a:off x="650666" y="301965"/>
            <a:ext cx="216024" cy="540060"/>
          </a:xfrm>
          <a:prstGeom prst="flowChartProcess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过程 8"/>
          <p:cNvSpPr/>
          <p:nvPr/>
        </p:nvSpPr>
        <p:spPr>
          <a:xfrm>
            <a:off x="269667" y="301965"/>
            <a:ext cx="216024" cy="540060"/>
          </a:xfrm>
          <a:prstGeom prst="flowChartProcess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392242" y="308183"/>
            <a:ext cx="5844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开发条件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市场前景优势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77678" y="977263"/>
            <a:ext cx="84946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>
                <a:srgbClr val="39AEB8"/>
              </a:buClr>
            </a:pPr>
            <a:r>
              <a:rPr lang="zh-CN" altLang="en-US" b="1" dirty="0" smtClean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由于性能及环保上的优越性，</a:t>
            </a:r>
            <a:r>
              <a:rPr lang="en-US" altLang="zh-CN" b="1" dirty="0" smtClean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TPU</a:t>
            </a:r>
            <a:r>
              <a:rPr lang="zh-CN" altLang="en-US" b="1" dirty="0" smtClean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在医疗器械、薄膜、电线电缆等领域不断取代</a:t>
            </a:r>
            <a:r>
              <a:rPr lang="en-US" altLang="zh-CN" b="1" dirty="0" smtClean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PVC</a:t>
            </a:r>
            <a:r>
              <a:rPr lang="zh-CN" altLang="en-US" b="1" dirty="0" smtClean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和橡胶，市场前景广阔</a:t>
            </a:r>
            <a:endParaRPr lang="en-US" altLang="zh-CN" b="1" dirty="0">
              <a:solidFill>
                <a:srgbClr val="39AE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000480"/>
            <a:ext cx="1944216" cy="14730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00480"/>
            <a:ext cx="1473062" cy="14730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130" y="2000480"/>
            <a:ext cx="1912577" cy="14730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0666" y="3529099"/>
            <a:ext cx="1617078" cy="134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39AEB8"/>
                </a:solidFill>
                <a:latin typeface="微软雅黑" pitchFamily="34" charset="-122"/>
                <a:ea typeface="微软雅黑" pitchFamily="34" charset="-122"/>
              </a:rPr>
              <a:t>优势方面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：具有柔韧性，无需使用增塑剂，降低对身体危害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44130" y="3529099"/>
            <a:ext cx="1912577" cy="134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39AEB8"/>
                </a:solidFill>
                <a:latin typeface="微软雅黑" pitchFamily="34" charset="-122"/>
                <a:ea typeface="微软雅黑" pitchFamily="34" charset="-122"/>
              </a:rPr>
              <a:t>优势方面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高张力、高拉力、强韧和耐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老化、环保无毒、易于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回收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分解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44208" y="3529099"/>
            <a:ext cx="1944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39AEB8"/>
                </a:solidFill>
                <a:latin typeface="微软雅黑" pitchFamily="34" charset="-122"/>
                <a:ea typeface="微软雅黑" pitchFamily="34" charset="-122"/>
              </a:rPr>
              <a:t>优势方面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：耐低温、柔韧性、耐磨性、耐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环境和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耐候性、绿色环保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5042" y="2859782"/>
            <a:ext cx="461665" cy="685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spc="300" dirty="0" smtClean="0">
                <a:solidFill>
                  <a:srgbClr val="13A555"/>
                </a:solidFill>
                <a:latin typeface="微软雅黑" pitchFamily="34" charset="-122"/>
                <a:ea typeface="微软雅黑" pitchFamily="34" charset="-122"/>
              </a:rPr>
              <a:t>薄膜</a:t>
            </a:r>
            <a:endParaRPr lang="zh-CN" altLang="en-US" b="1" spc="300" dirty="0">
              <a:solidFill>
                <a:srgbClr val="13A55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8304" y="310421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D78917"/>
                </a:solidFill>
                <a:latin typeface="微软雅黑" pitchFamily="34" charset="-122"/>
                <a:ea typeface="微软雅黑" pitchFamily="34" charset="-122"/>
              </a:rPr>
              <a:t>电线电缆</a:t>
            </a:r>
            <a:endParaRPr lang="zh-CN" altLang="en-US" b="1" dirty="0">
              <a:solidFill>
                <a:srgbClr val="D78917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75409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5400000">
            <a:off x="931893" y="396209"/>
            <a:ext cx="551120" cy="351573"/>
          </a:xfrm>
          <a:prstGeom prst="triangle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过程 7"/>
          <p:cNvSpPr/>
          <p:nvPr/>
        </p:nvSpPr>
        <p:spPr>
          <a:xfrm>
            <a:off x="650666" y="301965"/>
            <a:ext cx="216024" cy="540060"/>
          </a:xfrm>
          <a:prstGeom prst="flowChartProcess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过程 8"/>
          <p:cNvSpPr/>
          <p:nvPr/>
        </p:nvSpPr>
        <p:spPr>
          <a:xfrm>
            <a:off x="269667" y="301965"/>
            <a:ext cx="216024" cy="540060"/>
          </a:xfrm>
          <a:prstGeom prst="flowChartProcess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392242" y="308183"/>
            <a:ext cx="5700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开发条件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区位交通优势（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/2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7584" y="1275606"/>
            <a:ext cx="2550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Clr>
                <a:srgbClr val="39AEB8"/>
              </a:buClr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盘北经开区区位优越</a:t>
            </a:r>
            <a:endParaRPr lang="en-US" altLang="zh-CN" b="1" dirty="0">
              <a:solidFill>
                <a:srgbClr val="39AE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4349" y="1909737"/>
            <a:ext cx="318791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ts val="600"/>
              </a:spcBef>
              <a:buClr>
                <a:srgbClr val="39AEB8"/>
              </a:buClr>
              <a:buFont typeface="Wingdings" pitchFamily="2" charset="2"/>
              <a:buChar char="u"/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滇黔桂三省区结合部，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贵阳、昆明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、南宁和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成都的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几何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节点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buClr>
                <a:srgbClr val="39AEB8"/>
              </a:buClr>
              <a:buFont typeface="Wingdings" pitchFamily="2" charset="2"/>
              <a:buChar char="u"/>
            </a:pP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贵阳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昆明发展轴，直线距离均约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公里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buClr>
                <a:srgbClr val="39AEB8"/>
              </a:buClr>
              <a:buFont typeface="Wingdings" pitchFamily="2" charset="2"/>
              <a:buChar char="u"/>
            </a:pP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水兴经济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带，距六盘水仅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公里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84271"/>
            <a:ext cx="3724250" cy="294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90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349" y="2003053"/>
            <a:ext cx="1076324" cy="938212"/>
          </a:xfrm>
          <a:prstGeom prst="rect">
            <a:avLst/>
          </a:prstGeom>
          <a:noFill/>
          <a:ln w="9525">
            <a:solidFill>
              <a:srgbClr val="5564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等腰三角形 6"/>
          <p:cNvSpPr/>
          <p:nvPr/>
        </p:nvSpPr>
        <p:spPr>
          <a:xfrm rot="5400000">
            <a:off x="931893" y="396209"/>
            <a:ext cx="551120" cy="351573"/>
          </a:xfrm>
          <a:prstGeom prst="triangle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过程 7"/>
          <p:cNvSpPr/>
          <p:nvPr/>
        </p:nvSpPr>
        <p:spPr>
          <a:xfrm>
            <a:off x="650666" y="301965"/>
            <a:ext cx="216024" cy="540060"/>
          </a:xfrm>
          <a:prstGeom prst="flowChartProcess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过程 8"/>
          <p:cNvSpPr/>
          <p:nvPr/>
        </p:nvSpPr>
        <p:spPr>
          <a:xfrm>
            <a:off x="269667" y="301965"/>
            <a:ext cx="216024" cy="540060"/>
          </a:xfrm>
          <a:prstGeom prst="flowChartProcess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580112" y="3478520"/>
            <a:ext cx="302433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9AEB8"/>
              </a:buClr>
              <a:buFont typeface="Arial" panose="020B0604020202020204" pitchFamily="34" charset="0"/>
              <a:buChar char="•"/>
            </a:pP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贵昆铁路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盘西支线、南昆铁路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威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红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铁路在县城红果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交汇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39AEB8"/>
              </a:buClr>
              <a:buFont typeface="Arial" panose="020B0604020202020204" pitchFamily="34" charset="0"/>
              <a:buChar char="•"/>
            </a:pP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沪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昆高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铁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在盘县设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站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即将通车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2242" y="308183"/>
            <a:ext cx="5700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开发条件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区位交通优势（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2/2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55976" y="1275606"/>
            <a:ext cx="1858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Clr>
                <a:srgbClr val="39AEB8"/>
              </a:buClr>
              <a:buFont typeface="Wingdings" pitchFamily="2" charset="2"/>
              <a:buChar char="Ø"/>
            </a:pPr>
            <a:r>
              <a:rPr lang="zh-CN" altLang="zh-CN" b="1" dirty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盘县</a:t>
            </a:r>
            <a:r>
              <a:rPr lang="zh-CN" altLang="en-US" b="1" dirty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交通便利</a:t>
            </a:r>
            <a:endParaRPr lang="en-US" altLang="zh-CN" b="1" dirty="0">
              <a:solidFill>
                <a:srgbClr val="39AE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70018" y="1779662"/>
            <a:ext cx="28904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39AEB8"/>
              </a:buClr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320</a:t>
            </a:r>
            <a:r>
              <a:rPr lang="zh-CN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国道、国家高速公路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G60</a:t>
            </a:r>
            <a:r>
              <a:rPr lang="zh-CN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镇胜段横穿</a:t>
            </a:r>
            <a:r>
              <a:rPr lang="zh-CN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东西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>
              <a:lnSpc>
                <a:spcPct val="150000"/>
              </a:lnSpc>
              <a:buClr>
                <a:srgbClr val="39AEB8"/>
              </a:buClr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212</a:t>
            </a:r>
            <a:r>
              <a:rPr lang="zh-CN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省道、水盘高速纵贯</a:t>
            </a:r>
            <a:r>
              <a:rPr lang="zh-CN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南北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>
              <a:lnSpc>
                <a:spcPct val="150000"/>
              </a:lnSpc>
              <a:buClr>
                <a:srgbClr val="39AEB8"/>
              </a:buClr>
              <a:buFont typeface="Arial" panose="020B0604020202020204" pitchFamily="34" charset="0"/>
              <a:buChar char="•"/>
            </a:pPr>
            <a:r>
              <a:rPr lang="zh-CN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盘</a:t>
            </a:r>
            <a:r>
              <a:rPr lang="zh-CN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</a:t>
            </a:r>
            <a:r>
              <a:rPr lang="zh-CN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高速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预计</a:t>
            </a:r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年内通车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957" y="3479279"/>
            <a:ext cx="1081108" cy="1063611"/>
          </a:xfrm>
          <a:prstGeom prst="rect">
            <a:avLst/>
          </a:prstGeom>
          <a:noFill/>
          <a:ln w="9525">
            <a:solidFill>
              <a:srgbClr val="5564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26" y="1029729"/>
            <a:ext cx="3684531" cy="396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86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7" t="15518" r="12837" b="-84"/>
          <a:stretch/>
        </p:blipFill>
        <p:spPr bwMode="auto">
          <a:xfrm>
            <a:off x="0" y="1071"/>
            <a:ext cx="9144001" cy="434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-1587" y="-3398"/>
            <a:ext cx="9143999" cy="51435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2310084"/>
            <a:ext cx="9144000" cy="2829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平行四边形 4"/>
          <p:cNvSpPr/>
          <p:nvPr/>
        </p:nvSpPr>
        <p:spPr>
          <a:xfrm>
            <a:off x="937200" y="14763"/>
            <a:ext cx="3634801" cy="5131309"/>
          </a:xfrm>
          <a:prstGeom prst="parallelogram">
            <a:avLst>
              <a:gd name="adj" fmla="val 28155"/>
            </a:avLst>
          </a:prstGeom>
          <a:solidFill>
            <a:srgbClr val="39AEB8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en-US" altLang="zh-CN" sz="9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03</a:t>
            </a:r>
            <a:endParaRPr lang="zh-CN" altLang="en-US" sz="9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47950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建设方案</a:t>
            </a:r>
            <a:endParaRPr lang="zh-CN" altLang="en-US" sz="4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571998" y="3479301"/>
            <a:ext cx="4248474" cy="0"/>
          </a:xfrm>
          <a:prstGeom prst="line">
            <a:avLst/>
          </a:prstGeom>
          <a:ln>
            <a:solidFill>
              <a:srgbClr val="55647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48183" y="3745475"/>
            <a:ext cx="1625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生产方案</a:t>
            </a:r>
            <a:endParaRPr lang="en-US" altLang="zh-CN" sz="20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82700" y="3745475"/>
            <a:ext cx="1499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工艺流程</a:t>
            </a:r>
            <a:endParaRPr lang="zh-CN" altLang="en-US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8182" y="4337163"/>
            <a:ext cx="1625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建设内容</a:t>
            </a:r>
            <a:endParaRPr lang="en-US" altLang="zh-CN" sz="20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8807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2"/>
          <p:cNvSpPr>
            <a:spLocks/>
          </p:cNvSpPr>
          <p:nvPr/>
        </p:nvSpPr>
        <p:spPr bwMode="auto">
          <a:xfrm rot="16200000" flipH="1" flipV="1">
            <a:off x="7690394" y="1996479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39AEB8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 rot="5400000" flipH="1" flipV="1">
            <a:off x="801647" y="4332856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39AEB8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802441" y="1995686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39AEB8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 flipH="1" flipV="1">
            <a:off x="7715770" y="4403276"/>
            <a:ext cx="528638" cy="459011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39AEB8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5400000">
            <a:off x="931893" y="396209"/>
            <a:ext cx="551120" cy="351573"/>
          </a:xfrm>
          <a:prstGeom prst="triangle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流程图: 过程 11"/>
          <p:cNvSpPr/>
          <p:nvPr/>
        </p:nvSpPr>
        <p:spPr>
          <a:xfrm>
            <a:off x="650666" y="301965"/>
            <a:ext cx="216024" cy="540060"/>
          </a:xfrm>
          <a:prstGeom prst="flowChartProcess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流程图: 过程 12"/>
          <p:cNvSpPr/>
          <p:nvPr/>
        </p:nvSpPr>
        <p:spPr>
          <a:xfrm>
            <a:off x="269667" y="301965"/>
            <a:ext cx="216024" cy="540060"/>
          </a:xfrm>
          <a:prstGeom prst="flowChartProcess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392242" y="308183"/>
            <a:ext cx="4475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建设方案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生产方案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0666" y="915566"/>
            <a:ext cx="79537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39AEB8"/>
              </a:buClr>
            </a:pPr>
            <a:r>
              <a:rPr lang="zh-CN" altLang="en-US" b="1" dirty="0" smtClean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本项目生产方案：</a:t>
            </a:r>
            <a:r>
              <a:rPr lang="zh-CN" altLang="en-US" dirty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年生产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万吨聚酯型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TPU</a:t>
            </a:r>
            <a:r>
              <a:rPr lang="zh-CN" altLang="en-US" dirty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，可应用于鞋材、管材、电缆护套、汽车配件、医疗器材、膜片、纺织、机械制品等行业</a:t>
            </a:r>
            <a:endParaRPr lang="en-US" altLang="zh-CN" dirty="0">
              <a:solidFill>
                <a:srgbClr val="39AE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14115" y="2093863"/>
            <a:ext cx="7222416" cy="2664296"/>
            <a:chOff x="866689" y="2139702"/>
            <a:chExt cx="6441615" cy="237626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143" y="3251369"/>
              <a:ext cx="1440160" cy="126459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689" y="2139702"/>
              <a:ext cx="3722813" cy="237626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904" y="2139702"/>
              <a:ext cx="1958458" cy="237626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6362" y="2143310"/>
              <a:ext cx="1641942" cy="1108059"/>
            </a:xfrm>
            <a:prstGeom prst="rect">
              <a:avLst/>
            </a:prstGeom>
          </p:spPr>
        </p:pic>
      </p:grpSp>
      <p:sp>
        <p:nvSpPr>
          <p:cNvPr id="19" name="矩形 18"/>
          <p:cNvSpPr/>
          <p:nvPr/>
        </p:nvSpPr>
        <p:spPr>
          <a:xfrm>
            <a:off x="6295566" y="3340277"/>
            <a:ext cx="1840965" cy="141788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2751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等腰三角形 10"/>
          <p:cNvSpPr/>
          <p:nvPr/>
        </p:nvSpPr>
        <p:spPr>
          <a:xfrm rot="5400000">
            <a:off x="931893" y="396209"/>
            <a:ext cx="551120" cy="351573"/>
          </a:xfrm>
          <a:prstGeom prst="triangle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流程图: 过程 11"/>
          <p:cNvSpPr/>
          <p:nvPr/>
        </p:nvSpPr>
        <p:spPr>
          <a:xfrm>
            <a:off x="650666" y="301965"/>
            <a:ext cx="216024" cy="540060"/>
          </a:xfrm>
          <a:prstGeom prst="flowChartProcess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流程图: 过程 12"/>
          <p:cNvSpPr/>
          <p:nvPr/>
        </p:nvSpPr>
        <p:spPr>
          <a:xfrm>
            <a:off x="269667" y="301965"/>
            <a:ext cx="216024" cy="540060"/>
          </a:xfrm>
          <a:prstGeom prst="flowChartProcess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392242" y="308183"/>
            <a:ext cx="4475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建设方案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工艺流程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9552" y="1392762"/>
            <a:ext cx="7440201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zh-CN" altLang="zh-CN" b="1" dirty="0" smtClean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en-US" b="1" dirty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采用本体聚合法进行</a:t>
            </a:r>
            <a:r>
              <a:rPr lang="zh-CN" altLang="en-US" b="1" dirty="0" smtClean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生产，无需</a:t>
            </a:r>
            <a:r>
              <a:rPr lang="zh-CN" altLang="en-US" b="1" dirty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溶剂，组分简单，操作简便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55726"/>
            <a:ext cx="781320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54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等腰三角形 10"/>
          <p:cNvSpPr/>
          <p:nvPr/>
        </p:nvSpPr>
        <p:spPr>
          <a:xfrm rot="5400000">
            <a:off x="931893" y="396209"/>
            <a:ext cx="551120" cy="351573"/>
          </a:xfrm>
          <a:prstGeom prst="triangle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流程图: 过程 11"/>
          <p:cNvSpPr/>
          <p:nvPr/>
        </p:nvSpPr>
        <p:spPr>
          <a:xfrm>
            <a:off x="650666" y="301965"/>
            <a:ext cx="216024" cy="540060"/>
          </a:xfrm>
          <a:prstGeom prst="flowChartProcess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流程图: 过程 12"/>
          <p:cNvSpPr/>
          <p:nvPr/>
        </p:nvSpPr>
        <p:spPr>
          <a:xfrm>
            <a:off x="269667" y="301965"/>
            <a:ext cx="216024" cy="540060"/>
          </a:xfrm>
          <a:prstGeom prst="flowChartProcess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392242" y="308183"/>
            <a:ext cx="4475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建设方案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建设内容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39552" y="1059582"/>
            <a:ext cx="7937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 smtClean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en-US" b="1" dirty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总占地面积</a:t>
            </a:r>
            <a:r>
              <a:rPr lang="en-US" altLang="zh-CN" b="1" dirty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b="1" dirty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亩，总建筑面积</a:t>
            </a:r>
            <a:r>
              <a:rPr lang="en-US" altLang="zh-CN" b="1" dirty="0" smtClean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31000</a:t>
            </a:r>
            <a:r>
              <a:rPr lang="zh-CN" altLang="en-US" b="1" dirty="0" smtClean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㎡，主要</a:t>
            </a:r>
            <a:r>
              <a:rPr lang="zh-CN" altLang="en-US" b="1" dirty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建设生产车间、储罐仓库、行政办公、公用工程等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067993" y="1995686"/>
            <a:ext cx="4386838" cy="2409363"/>
            <a:chOff x="2576736" y="1962587"/>
            <a:chExt cx="3507432" cy="2203211"/>
          </a:xfrm>
        </p:grpSpPr>
        <p:sp>
          <p:nvSpPr>
            <p:cNvPr id="2" name="等腰三角形 1"/>
            <p:cNvSpPr/>
            <p:nvPr/>
          </p:nvSpPr>
          <p:spPr>
            <a:xfrm>
              <a:off x="2576736" y="2725638"/>
              <a:ext cx="936104" cy="1440160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等腰三角形 49"/>
            <p:cNvSpPr/>
            <p:nvPr/>
          </p:nvSpPr>
          <p:spPr>
            <a:xfrm>
              <a:off x="3517855" y="1962587"/>
              <a:ext cx="936104" cy="2203211"/>
            </a:xfrm>
            <a:prstGeom prst="triangle">
              <a:avLst/>
            </a:prstGeom>
            <a:solidFill>
              <a:srgbClr val="39A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等腰三角形 50"/>
            <p:cNvSpPr/>
            <p:nvPr/>
          </p:nvSpPr>
          <p:spPr>
            <a:xfrm>
              <a:off x="4458974" y="2999209"/>
              <a:ext cx="936104" cy="1166589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等腰三角形 51"/>
            <p:cNvSpPr/>
            <p:nvPr/>
          </p:nvSpPr>
          <p:spPr>
            <a:xfrm>
              <a:off x="5400092" y="3431257"/>
              <a:ext cx="684076" cy="73454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45075" y="4548121"/>
            <a:ext cx="1170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生产车间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43608" y="4548121"/>
            <a:ext cx="1170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储罐仓库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427895" y="4548121"/>
            <a:ext cx="1170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行政办公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54854" y="4543904"/>
            <a:ext cx="1170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公用工程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67993" y="3684025"/>
            <a:ext cx="1170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6000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㎡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44874" y="3537330"/>
            <a:ext cx="1170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18000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㎡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28429" y="3777519"/>
            <a:ext cx="1170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5000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㎡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33687" y="4137559"/>
            <a:ext cx="1170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2000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㎡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669" y="2223452"/>
            <a:ext cx="2923193" cy="219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257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7" t="15518" r="12837" b="-84"/>
          <a:stretch/>
        </p:blipFill>
        <p:spPr bwMode="auto">
          <a:xfrm>
            <a:off x="0" y="1071"/>
            <a:ext cx="9144001" cy="434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-1587" y="-3398"/>
            <a:ext cx="9143999" cy="51435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2310084"/>
            <a:ext cx="9144000" cy="2829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平行四边形 4"/>
          <p:cNvSpPr/>
          <p:nvPr/>
        </p:nvSpPr>
        <p:spPr>
          <a:xfrm>
            <a:off x="937200" y="14763"/>
            <a:ext cx="3634801" cy="5131309"/>
          </a:xfrm>
          <a:prstGeom prst="parallelogram">
            <a:avLst>
              <a:gd name="adj" fmla="val 28155"/>
            </a:avLst>
          </a:prstGeom>
          <a:solidFill>
            <a:srgbClr val="39AEB8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en-US" altLang="zh-CN" sz="9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04</a:t>
            </a:r>
            <a:endParaRPr lang="zh-CN" altLang="en-US" sz="9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47950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效益</a:t>
            </a:r>
            <a:r>
              <a:rPr lang="zh-CN" altLang="en-US" sz="4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分析</a:t>
            </a:r>
            <a:endParaRPr lang="zh-CN" altLang="en-US" sz="4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571998" y="3479301"/>
            <a:ext cx="4248474" cy="0"/>
          </a:xfrm>
          <a:prstGeom prst="line">
            <a:avLst/>
          </a:prstGeom>
          <a:ln>
            <a:solidFill>
              <a:srgbClr val="55647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48183" y="3745475"/>
            <a:ext cx="1625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市场分析</a:t>
            </a:r>
            <a:endParaRPr lang="en-US" altLang="zh-CN" sz="20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82700" y="3745475"/>
            <a:ext cx="1499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预期投资</a:t>
            </a:r>
            <a:endParaRPr lang="zh-CN" altLang="en-US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48183" y="4227934"/>
            <a:ext cx="1499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盈利分析</a:t>
            </a:r>
            <a:endParaRPr lang="zh-CN" altLang="en-US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8807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rot="5400000">
            <a:off x="931893" y="396209"/>
            <a:ext cx="551120" cy="351573"/>
          </a:xfrm>
          <a:prstGeom prst="triangle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流程图: 过程 4"/>
          <p:cNvSpPr/>
          <p:nvPr/>
        </p:nvSpPr>
        <p:spPr>
          <a:xfrm>
            <a:off x="650666" y="301965"/>
            <a:ext cx="216024" cy="540060"/>
          </a:xfrm>
          <a:prstGeom prst="flowChartProcess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过程 5"/>
          <p:cNvSpPr/>
          <p:nvPr/>
        </p:nvSpPr>
        <p:spPr>
          <a:xfrm>
            <a:off x="269667" y="301965"/>
            <a:ext cx="216024" cy="540060"/>
          </a:xfrm>
          <a:prstGeom prst="flowChartProcess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392242" y="308183"/>
            <a:ext cx="505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效益分析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市场分析（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1/2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39552" y="1131590"/>
            <a:ext cx="6489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39AEB8"/>
              </a:buClr>
              <a:buFont typeface="Wingdings" pitchFamily="2" charset="2"/>
              <a:buChar char="Ø"/>
            </a:pPr>
            <a:r>
              <a:rPr lang="zh-CN" altLang="en-US" b="1" dirty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整体市场分析：我国</a:t>
            </a:r>
            <a:r>
              <a:rPr lang="en-US" altLang="zh-CN" b="1" dirty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TPU</a:t>
            </a:r>
            <a:r>
              <a:rPr lang="zh-CN" altLang="en-US" b="1" dirty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市场需求强劲</a:t>
            </a:r>
            <a:r>
              <a:rPr lang="zh-CN" altLang="en-US" b="1" dirty="0" smtClean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，整体</a:t>
            </a:r>
            <a:r>
              <a:rPr lang="zh-CN" altLang="en-US" b="1" dirty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</a:t>
            </a:r>
            <a:r>
              <a:rPr lang="zh-CN" altLang="en-US" b="1" dirty="0" smtClean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环境良好</a:t>
            </a:r>
            <a:endParaRPr lang="zh-CN" altLang="en-US" sz="2000" b="1" dirty="0">
              <a:solidFill>
                <a:srgbClr val="39AEB8"/>
              </a:solidFill>
            </a:endParaRPr>
          </a:p>
        </p:txBody>
      </p:sp>
      <p:graphicFrame>
        <p:nvGraphicFramePr>
          <p:cNvPr id="29" name="图表 28"/>
          <p:cNvGraphicFramePr/>
          <p:nvPr>
            <p:extLst>
              <p:ext uri="{D42A27DB-BD31-4B8C-83A1-F6EECF244321}">
                <p14:modId xmlns:p14="http://schemas.microsoft.com/office/powerpoint/2010/main" val="879497780"/>
              </p:ext>
            </p:extLst>
          </p:nvPr>
        </p:nvGraphicFramePr>
        <p:xfrm>
          <a:off x="323528" y="2067694"/>
          <a:ext cx="4105672" cy="2814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矩形 1"/>
          <p:cNvSpPr/>
          <p:nvPr/>
        </p:nvSpPr>
        <p:spPr>
          <a:xfrm>
            <a:off x="746634" y="1779662"/>
            <a:ext cx="34172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2008-2017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年中国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TPU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消费量变化趋势（万吨）</a:t>
            </a:r>
          </a:p>
        </p:txBody>
      </p:sp>
      <p:sp>
        <p:nvSpPr>
          <p:cNvPr id="3" name="矩形 2"/>
          <p:cNvSpPr/>
          <p:nvPr/>
        </p:nvSpPr>
        <p:spPr>
          <a:xfrm>
            <a:off x="4788024" y="1923678"/>
            <a:ext cx="3960440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39AEB8"/>
              </a:buClr>
              <a:buFont typeface="Wingdings" pitchFamily="2" charset="2"/>
              <a:buChar char="u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国际地位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：我国是世界主要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TPU 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材料生产和消费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国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39AEB8"/>
              </a:buClr>
              <a:buFont typeface="Wingdings" pitchFamily="2" charset="2"/>
              <a:buChar char="u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发展情况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2008-2015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年，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TPU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消费从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13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万吨增长到</a:t>
            </a:r>
            <a:r>
              <a:rPr lang="en-US" altLang="zh-CN" sz="1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28.4</a:t>
            </a:r>
            <a:r>
              <a:rPr lang="zh-CN" altLang="en-US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万吨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，年复合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增长率</a:t>
            </a:r>
            <a:r>
              <a:rPr lang="en-US" altLang="zh-CN" sz="1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11.8%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39AEB8"/>
              </a:buClr>
              <a:buFont typeface="Wingdings" pitchFamily="2" charset="2"/>
              <a:buChar char="u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未来预测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2016-2017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年，我国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TPU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消费量将保持</a:t>
            </a:r>
            <a:r>
              <a:rPr lang="en-US" altLang="zh-CN" sz="1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11.2</a:t>
            </a:r>
            <a:r>
              <a:rPr lang="en-US" altLang="zh-CN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%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的增速，达到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35.2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万吨，占全球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TPU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消费量的</a:t>
            </a:r>
            <a:r>
              <a:rPr lang="en-US" altLang="zh-CN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64%</a:t>
            </a:r>
            <a:endParaRPr lang="zh-CN" altLang="en-US" sz="14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58400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rot="5400000">
            <a:off x="931893" y="396209"/>
            <a:ext cx="551120" cy="351573"/>
          </a:xfrm>
          <a:prstGeom prst="triangle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流程图: 过程 4"/>
          <p:cNvSpPr/>
          <p:nvPr/>
        </p:nvSpPr>
        <p:spPr>
          <a:xfrm>
            <a:off x="650666" y="301965"/>
            <a:ext cx="216024" cy="540060"/>
          </a:xfrm>
          <a:prstGeom prst="flowChartProcess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过程 5"/>
          <p:cNvSpPr/>
          <p:nvPr/>
        </p:nvSpPr>
        <p:spPr>
          <a:xfrm>
            <a:off x="269667" y="301965"/>
            <a:ext cx="216024" cy="540060"/>
          </a:xfrm>
          <a:prstGeom prst="flowChartProcess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392242" y="308183"/>
            <a:ext cx="505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效益分析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市场分析（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2/2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67544" y="1194306"/>
            <a:ext cx="7951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39AEB8"/>
              </a:buClr>
              <a:buFont typeface="Wingdings" pitchFamily="2" charset="2"/>
              <a:buChar char="Ø"/>
            </a:pPr>
            <a:r>
              <a:rPr lang="zh-CN" altLang="en-US" b="1" dirty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细分</a:t>
            </a:r>
            <a:r>
              <a:rPr lang="zh-CN" altLang="en-US" b="1" dirty="0" smtClean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</a:t>
            </a:r>
            <a:r>
              <a:rPr lang="zh-CN" altLang="en-US" b="1" dirty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r>
              <a:rPr lang="zh-CN" altLang="en-US" b="1" dirty="0" smtClean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：鞋材（</a:t>
            </a:r>
            <a:r>
              <a:rPr lang="en-US" altLang="zh-CN" b="1" dirty="0" smtClean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39%</a:t>
            </a:r>
            <a:r>
              <a:rPr lang="zh-CN" altLang="en-US" b="1" dirty="0" smtClean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）和胶粘剂（</a:t>
            </a:r>
            <a:r>
              <a:rPr lang="en-US" altLang="zh-CN" b="1" dirty="0" smtClean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  <a:r>
              <a:rPr lang="zh-CN" altLang="en-US" b="1" dirty="0" smtClean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）占</a:t>
            </a:r>
            <a:r>
              <a:rPr lang="en-US" altLang="zh-CN" b="1" dirty="0" smtClean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TPU</a:t>
            </a:r>
            <a:r>
              <a:rPr lang="zh-CN" altLang="en-US" b="1" dirty="0" smtClean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下游应用一半以上</a:t>
            </a:r>
            <a:endParaRPr lang="zh-CN" altLang="en-US" sz="2000" b="1" dirty="0">
              <a:solidFill>
                <a:srgbClr val="39AEB8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1903932"/>
            <a:ext cx="9144000" cy="3239567"/>
          </a:xfrm>
          <a:prstGeom prst="rect">
            <a:avLst/>
          </a:prstGeom>
          <a:solidFill>
            <a:srgbClr val="39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3707904" y="1903932"/>
            <a:ext cx="1656184" cy="3239568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3761631" y="217164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鞋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材市场</a:t>
            </a:r>
          </a:p>
        </p:txBody>
      </p:sp>
      <p:sp>
        <p:nvSpPr>
          <p:cNvPr id="12" name="矩形 11"/>
          <p:cNvSpPr/>
          <p:nvPr/>
        </p:nvSpPr>
        <p:spPr>
          <a:xfrm>
            <a:off x="4041036" y="4371950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胶粘剂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市场</a:t>
            </a:r>
            <a:endParaRPr lang="zh-CN" altLang="en-US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3" name="图表 12"/>
          <p:cNvGraphicFramePr/>
          <p:nvPr>
            <p:extLst>
              <p:ext uri="{D42A27DB-BD31-4B8C-83A1-F6EECF244321}">
                <p14:modId xmlns:p14="http://schemas.microsoft.com/office/powerpoint/2010/main" val="2499295377"/>
              </p:ext>
            </p:extLst>
          </p:nvPr>
        </p:nvGraphicFramePr>
        <p:xfrm>
          <a:off x="-26640" y="2128153"/>
          <a:ext cx="3700669" cy="2161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13683" y="4232499"/>
            <a:ext cx="3294221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l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鞋业产量占世界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65%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以上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l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年均增速达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6.7%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95717" y="2624594"/>
            <a:ext cx="1264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我国鞋子行业产能（亿双）</a:t>
            </a:r>
          </a:p>
        </p:txBody>
      </p:sp>
      <p:graphicFrame>
        <p:nvGraphicFramePr>
          <p:cNvPr id="16" name="图表 15"/>
          <p:cNvGraphicFramePr/>
          <p:nvPr>
            <p:extLst>
              <p:ext uri="{D42A27DB-BD31-4B8C-83A1-F6EECF244321}">
                <p14:modId xmlns:p14="http://schemas.microsoft.com/office/powerpoint/2010/main" val="910417757"/>
              </p:ext>
            </p:extLst>
          </p:nvPr>
        </p:nvGraphicFramePr>
        <p:xfrm>
          <a:off x="5508104" y="2212394"/>
          <a:ext cx="3588284" cy="2095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矩形 16"/>
          <p:cNvSpPr/>
          <p:nvPr/>
        </p:nvSpPr>
        <p:spPr>
          <a:xfrm>
            <a:off x="4391979" y="3579862"/>
            <a:ext cx="12601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我国胶粘剂产量（万吨）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90187" y="4261033"/>
            <a:ext cx="329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l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我国胶粘剂消费量占全球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32%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l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未来预计将保持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8%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以上的增速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燕尾形 19"/>
          <p:cNvSpPr/>
          <p:nvPr/>
        </p:nvSpPr>
        <p:spPr>
          <a:xfrm>
            <a:off x="5613141" y="3769464"/>
            <a:ext cx="182995" cy="144016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燕尾形 20"/>
          <p:cNvSpPr/>
          <p:nvPr/>
        </p:nvSpPr>
        <p:spPr>
          <a:xfrm rot="10800000">
            <a:off x="3449052" y="2787774"/>
            <a:ext cx="186844" cy="151958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131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6" r="12837" b="-84"/>
          <a:stretch/>
        </p:blipFill>
        <p:spPr bwMode="auto">
          <a:xfrm>
            <a:off x="1588" y="3076"/>
            <a:ext cx="8097789" cy="514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-1" y="2307"/>
            <a:ext cx="9143999" cy="51435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347864" y="3076"/>
            <a:ext cx="5796134" cy="5128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565233"/>
            <a:ext cx="720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目录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36841" y="2105293"/>
            <a:ext cx="3600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CONTENTS</a:t>
            </a:r>
            <a:endParaRPr lang="zh-CN" altLang="en-US" sz="16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039593" y="1278722"/>
            <a:ext cx="4248472" cy="469328"/>
            <a:chOff x="4139952" y="1916832"/>
            <a:chExt cx="4248472" cy="625770"/>
          </a:xfrm>
        </p:grpSpPr>
        <p:sp>
          <p:nvSpPr>
            <p:cNvPr id="14" name="圆角矩形 13"/>
            <p:cNvSpPr/>
            <p:nvPr/>
          </p:nvSpPr>
          <p:spPr>
            <a:xfrm>
              <a:off x="4445979" y="1916832"/>
              <a:ext cx="3942445" cy="625770"/>
            </a:xfrm>
            <a:prstGeom prst="roundRect">
              <a:avLst/>
            </a:prstGeom>
            <a:solidFill>
              <a:srgbClr val="39A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   项目概况</a:t>
              </a:r>
              <a:endParaRPr lang="zh-CN" altLang="en-US" sz="3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139952" y="1916832"/>
              <a:ext cx="648072" cy="6257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139952" y="1972587"/>
              <a:ext cx="504056" cy="504056"/>
            </a:xfrm>
            <a:prstGeom prst="ellipse">
              <a:avLst/>
            </a:prstGeom>
            <a:solidFill>
              <a:srgbClr val="39A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1</a:t>
              </a:r>
              <a:endPara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039593" y="1980800"/>
            <a:ext cx="4248472" cy="469328"/>
            <a:chOff x="4139952" y="1916832"/>
            <a:chExt cx="4248472" cy="625770"/>
          </a:xfrm>
        </p:grpSpPr>
        <p:sp>
          <p:nvSpPr>
            <p:cNvPr id="18" name="圆角矩形 17"/>
            <p:cNvSpPr/>
            <p:nvPr/>
          </p:nvSpPr>
          <p:spPr>
            <a:xfrm>
              <a:off x="4445979" y="1916832"/>
              <a:ext cx="3942445" cy="625770"/>
            </a:xfrm>
            <a:prstGeom prst="roundRect">
              <a:avLst/>
            </a:prstGeom>
            <a:solidFill>
              <a:srgbClr val="39A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   开发条件</a:t>
              </a:r>
              <a:endParaRPr lang="zh-CN" altLang="en-US" sz="3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139952" y="1916832"/>
              <a:ext cx="648072" cy="6257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4139952" y="1972587"/>
              <a:ext cx="504056" cy="504056"/>
            </a:xfrm>
            <a:prstGeom prst="ellipse">
              <a:avLst/>
            </a:prstGeom>
            <a:solidFill>
              <a:srgbClr val="39A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2</a:t>
              </a:r>
              <a:endPara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039593" y="2682878"/>
            <a:ext cx="4248472" cy="469328"/>
            <a:chOff x="4139952" y="1916832"/>
            <a:chExt cx="4248472" cy="625770"/>
          </a:xfrm>
        </p:grpSpPr>
        <p:sp>
          <p:nvSpPr>
            <p:cNvPr id="22" name="圆角矩形 21"/>
            <p:cNvSpPr/>
            <p:nvPr/>
          </p:nvSpPr>
          <p:spPr>
            <a:xfrm>
              <a:off x="4445979" y="1916832"/>
              <a:ext cx="3942445" cy="625770"/>
            </a:xfrm>
            <a:prstGeom prst="roundRect">
              <a:avLst/>
            </a:prstGeom>
            <a:solidFill>
              <a:srgbClr val="39A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    建设方案</a:t>
              </a:r>
              <a:endParaRPr lang="zh-CN" altLang="en-US" sz="3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4139952" y="1916832"/>
              <a:ext cx="648072" cy="6257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4139952" y="1972587"/>
              <a:ext cx="504056" cy="504056"/>
            </a:xfrm>
            <a:prstGeom prst="ellipse">
              <a:avLst/>
            </a:prstGeom>
            <a:solidFill>
              <a:srgbClr val="39A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3</a:t>
              </a:r>
              <a:endPara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045642" y="3384956"/>
            <a:ext cx="4248472" cy="469328"/>
            <a:chOff x="4139952" y="1916832"/>
            <a:chExt cx="4248472" cy="625770"/>
          </a:xfrm>
        </p:grpSpPr>
        <p:sp>
          <p:nvSpPr>
            <p:cNvPr id="26" name="圆角矩形 25"/>
            <p:cNvSpPr/>
            <p:nvPr/>
          </p:nvSpPr>
          <p:spPr>
            <a:xfrm>
              <a:off x="4445979" y="1916832"/>
              <a:ext cx="3942445" cy="625770"/>
            </a:xfrm>
            <a:prstGeom prst="roundRect">
              <a:avLst/>
            </a:prstGeom>
            <a:solidFill>
              <a:srgbClr val="39A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    效益分析</a:t>
              </a:r>
              <a:endParaRPr lang="zh-CN" altLang="en-US" sz="3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4139952" y="1916832"/>
              <a:ext cx="648072" cy="6257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4139952" y="1972587"/>
              <a:ext cx="504056" cy="504056"/>
            </a:xfrm>
            <a:prstGeom prst="ellipse">
              <a:avLst/>
            </a:prstGeom>
            <a:solidFill>
              <a:srgbClr val="39A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4</a:t>
              </a:r>
              <a:endPara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9072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rot="5400000">
            <a:off x="931893" y="396209"/>
            <a:ext cx="551120" cy="351573"/>
          </a:xfrm>
          <a:prstGeom prst="triangle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流程图: 过程 4"/>
          <p:cNvSpPr/>
          <p:nvPr/>
        </p:nvSpPr>
        <p:spPr>
          <a:xfrm>
            <a:off x="650666" y="301965"/>
            <a:ext cx="216024" cy="540060"/>
          </a:xfrm>
          <a:prstGeom prst="flowChartProcess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过程 5"/>
          <p:cNvSpPr/>
          <p:nvPr/>
        </p:nvSpPr>
        <p:spPr>
          <a:xfrm>
            <a:off x="269667" y="301965"/>
            <a:ext cx="216024" cy="540060"/>
          </a:xfrm>
          <a:prstGeom prst="flowChartProcess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392242" y="308183"/>
            <a:ext cx="505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效益分析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预期投资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25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6978"/>
              </p:ext>
            </p:extLst>
          </p:nvPr>
        </p:nvGraphicFramePr>
        <p:xfrm>
          <a:off x="4499992" y="1868810"/>
          <a:ext cx="3888432" cy="2489225"/>
        </p:xfrm>
        <a:graphic>
          <a:graphicData uri="http://schemas.openxmlformats.org/drawingml/2006/table">
            <a:tbl>
              <a:tblPr/>
              <a:tblGrid>
                <a:gridCol w="1944216"/>
                <a:gridCol w="1944216"/>
              </a:tblGrid>
              <a:tr h="53463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建筑工程费用</a:t>
                      </a:r>
                      <a:endParaRPr kumimoji="0" lang="zh-CN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3104" marR="73104" marT="36552" marB="36552" anchor="ctr" horzOverflow="overflow">
                    <a:lnL w="28575" cap="flat" cmpd="sng" algn="ctr">
                      <a:solidFill>
                        <a:srgbClr val="39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8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3720</a:t>
                      </a:r>
                      <a:r>
                        <a:rPr kumimoji="0" lang="zh-CN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万元</a:t>
                      </a:r>
                      <a:endParaRPr kumimoji="0" lang="en-US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3104" marR="73104" marT="36552" marB="36552" anchor="ctr" horzOverflow="overflow">
                    <a:lnL w="28575" cap="flat" cmpd="sng" algn="ctr">
                      <a:solidFill>
                        <a:srgbClr val="39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8"/>
                    </a:solidFill>
                  </a:tcPr>
                </a:tc>
              </a:tr>
              <a:tr h="48901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设备购置及安装费用</a:t>
                      </a:r>
                    </a:p>
                  </a:txBody>
                  <a:tcPr marL="73104" marR="73104" marT="36552" marB="36552" anchor="ctr" horzOverflow="overflow">
                    <a:lnL w="28575" cap="flat" cmpd="sng" algn="ctr">
                      <a:solidFill>
                        <a:srgbClr val="39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18000</a:t>
                      </a:r>
                      <a:r>
                        <a:rPr kumimoji="0" lang="zh-CN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万元</a:t>
                      </a:r>
                      <a:endParaRPr kumimoji="0" lang="en-US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3104" marR="73104" marT="36552" marB="36552" anchor="ctr" horzOverflow="overflow">
                    <a:lnL w="28575" cap="flat" cmpd="sng" algn="ctr">
                      <a:solidFill>
                        <a:srgbClr val="39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01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土地使用费</a:t>
                      </a:r>
                    </a:p>
                  </a:txBody>
                  <a:tcPr marL="73104" marR="73104" marT="36552" marB="36552" anchor="ctr" horzOverflow="overflow">
                    <a:lnL w="28575" cap="flat" cmpd="sng" algn="ctr">
                      <a:solidFill>
                        <a:srgbClr val="39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8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600</a:t>
                      </a:r>
                      <a:r>
                        <a:rPr kumimoji="0" lang="zh-CN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万元</a:t>
                      </a:r>
                      <a:endParaRPr kumimoji="0" lang="en-US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3104" marR="73104" marT="36552" marB="36552" anchor="ctr" horzOverflow="overflow">
                    <a:lnL w="28575" cap="flat" cmpd="sng" algn="ctr">
                      <a:solidFill>
                        <a:srgbClr val="39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8"/>
                    </a:solidFill>
                  </a:tcPr>
                </a:tc>
              </a:tr>
              <a:tr h="4875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铺底流动资金</a:t>
                      </a:r>
                    </a:p>
                  </a:txBody>
                  <a:tcPr marL="73104" marR="73104" marT="36552" marB="36552" anchor="ctr" horzOverflow="overflow">
                    <a:lnL w="28575" cap="flat" cmpd="sng" algn="ctr">
                      <a:solidFill>
                        <a:srgbClr val="39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8000</a:t>
                      </a:r>
                      <a:r>
                        <a:rPr kumimoji="0" lang="zh-CN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万元</a:t>
                      </a:r>
                      <a:endParaRPr kumimoji="0" lang="en-US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3104" marR="73104" marT="36552" marB="36552" anchor="ctr" horzOverflow="overflow">
                    <a:lnL w="28575" cap="flat" cmpd="sng" algn="ctr">
                      <a:solidFill>
                        <a:srgbClr val="39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01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总  计</a:t>
                      </a:r>
                    </a:p>
                  </a:txBody>
                  <a:tcPr marL="73104" marR="73104" marT="36552" marB="36552" anchor="ctr" horzOverflow="overflow">
                    <a:lnL w="28575" cap="flat" cmpd="sng" algn="ctr">
                      <a:solidFill>
                        <a:srgbClr val="39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8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30320</a:t>
                      </a:r>
                      <a:r>
                        <a:rPr kumimoji="0" lang="zh-CN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万元</a:t>
                      </a:r>
                      <a:endParaRPr kumimoji="0" lang="en-US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3104" marR="73104" marT="36552" marB="36552" anchor="ctr" horzOverflow="overflow">
                    <a:lnL w="28575" cap="flat" cmpd="sng" algn="ctr">
                      <a:solidFill>
                        <a:srgbClr val="39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8"/>
                    </a:solidFill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7654"/>
            <a:ext cx="2722984" cy="272298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50666" y="1080939"/>
            <a:ext cx="7130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39AEB8"/>
              </a:buClr>
            </a:pPr>
            <a:r>
              <a:rPr lang="zh-CN" altLang="en-US" b="1" dirty="0" smtClean="0">
                <a:solidFill>
                  <a:srgbClr val="39AEB8"/>
                </a:solidFill>
                <a:latin typeface="微软雅黑" pitchFamily="34" charset="-122"/>
                <a:ea typeface="微软雅黑" pitchFamily="34" charset="-122"/>
              </a:rPr>
              <a:t>项目总投资</a:t>
            </a:r>
            <a:r>
              <a:rPr lang="en-US" altLang="zh-CN" b="1" dirty="0">
                <a:solidFill>
                  <a:srgbClr val="39AEB8"/>
                </a:solidFill>
                <a:latin typeface="微软雅黑" pitchFamily="34" charset="-122"/>
                <a:ea typeface="微软雅黑" pitchFamily="34" charset="-122"/>
              </a:rPr>
              <a:t>30320</a:t>
            </a:r>
            <a:r>
              <a:rPr lang="zh-CN" altLang="en-US" b="1" dirty="0">
                <a:solidFill>
                  <a:srgbClr val="39AEB8"/>
                </a:solidFill>
                <a:latin typeface="微软雅黑" pitchFamily="34" charset="-122"/>
                <a:ea typeface="微软雅黑" pitchFamily="34" charset="-122"/>
              </a:rPr>
              <a:t>万元，包括建筑工程费用、设备购置及安装</a:t>
            </a:r>
            <a:r>
              <a:rPr lang="zh-CN" altLang="en-US" b="1" dirty="0" smtClean="0">
                <a:solidFill>
                  <a:srgbClr val="39AEB8"/>
                </a:solidFill>
                <a:latin typeface="微软雅黑" pitchFamily="34" charset="-122"/>
                <a:ea typeface="微软雅黑" pitchFamily="34" charset="-122"/>
              </a:rPr>
              <a:t>费用等</a:t>
            </a:r>
            <a:endParaRPr lang="zh-CN" altLang="en-US" b="1" dirty="0">
              <a:solidFill>
                <a:srgbClr val="39AEB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437956" y="1851670"/>
            <a:ext cx="16249" cy="2516323"/>
            <a:chOff x="6437956" y="1834530"/>
            <a:chExt cx="16249" cy="2516323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6437956" y="1834530"/>
              <a:ext cx="3126" cy="576064"/>
            </a:xfrm>
            <a:prstGeom prst="line">
              <a:avLst/>
            </a:prstGeom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451079" y="2859782"/>
              <a:ext cx="3126" cy="504056"/>
            </a:xfrm>
            <a:prstGeom prst="line">
              <a:avLst/>
            </a:prstGeom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6444208" y="3833253"/>
              <a:ext cx="3745" cy="517600"/>
            </a:xfrm>
            <a:prstGeom prst="line">
              <a:avLst/>
            </a:prstGeom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46268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rot="5400000">
            <a:off x="931893" y="396209"/>
            <a:ext cx="551120" cy="351573"/>
          </a:xfrm>
          <a:prstGeom prst="triangle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流程图: 过程 4"/>
          <p:cNvSpPr/>
          <p:nvPr/>
        </p:nvSpPr>
        <p:spPr>
          <a:xfrm>
            <a:off x="650666" y="301965"/>
            <a:ext cx="216024" cy="540060"/>
          </a:xfrm>
          <a:prstGeom prst="flowChartProcess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过程 5"/>
          <p:cNvSpPr/>
          <p:nvPr/>
        </p:nvSpPr>
        <p:spPr>
          <a:xfrm>
            <a:off x="269667" y="301965"/>
            <a:ext cx="216024" cy="540060"/>
          </a:xfrm>
          <a:prstGeom prst="flowChartProcess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392242" y="308183"/>
            <a:ext cx="505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效益分析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盈利分析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9272" y="1784995"/>
            <a:ext cx="8978968" cy="2432125"/>
            <a:chOff x="10697" y="1851670"/>
            <a:chExt cx="8978968" cy="2432125"/>
          </a:xfrm>
        </p:grpSpPr>
        <p:grpSp>
          <p:nvGrpSpPr>
            <p:cNvPr id="29" name="组合 28"/>
            <p:cNvGrpSpPr/>
            <p:nvPr/>
          </p:nvGrpSpPr>
          <p:grpSpPr>
            <a:xfrm>
              <a:off x="10697" y="1851670"/>
              <a:ext cx="8978968" cy="2432125"/>
              <a:chOff x="82516" y="1321950"/>
              <a:chExt cx="8978968" cy="2432125"/>
            </a:xfrm>
          </p:grpSpPr>
          <p:sp>
            <p:nvSpPr>
              <p:cNvPr id="33" name="MH_Other_2"/>
              <p:cNvSpPr/>
              <p:nvPr/>
            </p:nvSpPr>
            <p:spPr>
              <a:xfrm>
                <a:off x="1021959" y="2433259"/>
                <a:ext cx="237976" cy="233363"/>
              </a:xfrm>
              <a:prstGeom prst="donut">
                <a:avLst>
                  <a:gd name="adj" fmla="val 18604"/>
                </a:avLst>
              </a:prstGeom>
              <a:solidFill>
                <a:srgbClr val="46C1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4" name="MH_Other_3"/>
              <p:cNvSpPr/>
              <p:nvPr/>
            </p:nvSpPr>
            <p:spPr>
              <a:xfrm>
                <a:off x="797875" y="1532620"/>
                <a:ext cx="686144" cy="676275"/>
              </a:xfrm>
              <a:prstGeom prst="ellipse">
                <a:avLst/>
              </a:prstGeom>
              <a:solidFill>
                <a:srgbClr val="4FE3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6" name="MH_Other_6"/>
              <p:cNvSpPr/>
              <p:nvPr/>
            </p:nvSpPr>
            <p:spPr>
              <a:xfrm>
                <a:off x="2737637" y="2433259"/>
                <a:ext cx="237977" cy="233363"/>
              </a:xfrm>
              <a:prstGeom prst="donut">
                <a:avLst>
                  <a:gd name="adj" fmla="val 18604"/>
                </a:avLst>
              </a:prstGeom>
              <a:solidFill>
                <a:srgbClr val="46C1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7" name="MH_Other_7"/>
              <p:cNvSpPr/>
              <p:nvPr/>
            </p:nvSpPr>
            <p:spPr>
              <a:xfrm>
                <a:off x="2513553" y="2981993"/>
                <a:ext cx="686144" cy="676275"/>
              </a:xfrm>
              <a:prstGeom prst="ellipse">
                <a:avLst/>
              </a:prstGeom>
              <a:solidFill>
                <a:srgbClr val="46C1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8" name="MH_Other_11"/>
              <p:cNvSpPr/>
              <p:nvPr/>
            </p:nvSpPr>
            <p:spPr>
              <a:xfrm>
                <a:off x="4453315" y="2433259"/>
                <a:ext cx="237976" cy="233363"/>
              </a:xfrm>
              <a:prstGeom prst="donut">
                <a:avLst>
                  <a:gd name="adj" fmla="val 18604"/>
                </a:avLst>
              </a:prstGeom>
              <a:solidFill>
                <a:srgbClr val="19C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9" name="MH_Other_12"/>
              <p:cNvSpPr/>
              <p:nvPr/>
            </p:nvSpPr>
            <p:spPr>
              <a:xfrm>
                <a:off x="4229231" y="1532620"/>
                <a:ext cx="686144" cy="676275"/>
              </a:xfrm>
              <a:prstGeom prst="ellipse">
                <a:avLst/>
              </a:prstGeom>
              <a:solidFill>
                <a:srgbClr val="4FE3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1" name="MH_Other_14"/>
              <p:cNvSpPr/>
              <p:nvPr/>
            </p:nvSpPr>
            <p:spPr>
              <a:xfrm>
                <a:off x="6168992" y="2433259"/>
                <a:ext cx="237977" cy="233363"/>
              </a:xfrm>
              <a:prstGeom prst="donut">
                <a:avLst>
                  <a:gd name="adj" fmla="val 18604"/>
                </a:avLst>
              </a:prstGeom>
              <a:solidFill>
                <a:srgbClr val="97E4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2" name="MH_Other_15"/>
              <p:cNvSpPr/>
              <p:nvPr/>
            </p:nvSpPr>
            <p:spPr>
              <a:xfrm>
                <a:off x="5944908" y="2981993"/>
                <a:ext cx="686144" cy="676275"/>
              </a:xfrm>
              <a:prstGeom prst="ellipse">
                <a:avLst/>
              </a:prstGeom>
              <a:solidFill>
                <a:srgbClr val="46C1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3" name="MH_Other_18"/>
              <p:cNvSpPr/>
              <p:nvPr/>
            </p:nvSpPr>
            <p:spPr bwMode="auto">
              <a:xfrm>
                <a:off x="5828122" y="3442914"/>
                <a:ext cx="97849" cy="97631"/>
              </a:xfrm>
              <a:prstGeom prst="arc">
                <a:avLst>
                  <a:gd name="adj1" fmla="val 11036093"/>
                  <a:gd name="adj2" fmla="val 15327272"/>
                </a:avLst>
              </a:pr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5" name="MH_Other_19"/>
              <p:cNvSpPr/>
              <p:nvPr/>
            </p:nvSpPr>
            <p:spPr>
              <a:xfrm>
                <a:off x="7884671" y="2433259"/>
                <a:ext cx="236768" cy="233363"/>
              </a:xfrm>
              <a:prstGeom prst="donut">
                <a:avLst>
                  <a:gd name="adj" fmla="val 18604"/>
                </a:avLst>
              </a:prstGeom>
              <a:solidFill>
                <a:srgbClr val="19C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6" name="MH_Other_20"/>
              <p:cNvSpPr/>
              <p:nvPr/>
            </p:nvSpPr>
            <p:spPr>
              <a:xfrm>
                <a:off x="7659983" y="1532620"/>
                <a:ext cx="686144" cy="676275"/>
              </a:xfrm>
              <a:prstGeom prst="ellipse">
                <a:avLst/>
              </a:prstGeom>
              <a:solidFill>
                <a:srgbClr val="4FE3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7" name="KSO_Shape"/>
              <p:cNvSpPr>
                <a:spLocks/>
              </p:cNvSpPr>
              <p:nvPr/>
            </p:nvSpPr>
            <p:spPr bwMode="auto">
              <a:xfrm>
                <a:off x="7800759" y="1723496"/>
                <a:ext cx="404591" cy="367810"/>
              </a:xfrm>
              <a:custGeom>
                <a:avLst/>
                <a:gdLst/>
                <a:ahLst/>
                <a:cxnLst/>
                <a:rect l="0" t="0" r="r" b="b"/>
                <a:pathLst>
                  <a:path w="4999037" h="4260141">
                    <a:moveTo>
                      <a:pt x="1900345" y="3557911"/>
                    </a:moveTo>
                    <a:lnTo>
                      <a:pt x="3097730" y="3557911"/>
                    </a:lnTo>
                    <a:lnTo>
                      <a:pt x="3102535" y="3590573"/>
                    </a:lnTo>
                    <a:lnTo>
                      <a:pt x="3107340" y="3623235"/>
                    </a:lnTo>
                    <a:lnTo>
                      <a:pt x="3113106" y="3656858"/>
                    </a:lnTo>
                    <a:lnTo>
                      <a:pt x="3119833" y="3691441"/>
                    </a:lnTo>
                    <a:lnTo>
                      <a:pt x="3126560" y="3717378"/>
                    </a:lnTo>
                    <a:lnTo>
                      <a:pt x="3134248" y="3744276"/>
                    </a:lnTo>
                    <a:lnTo>
                      <a:pt x="3140975" y="3769253"/>
                    </a:lnTo>
                    <a:lnTo>
                      <a:pt x="3148663" y="3795190"/>
                    </a:lnTo>
                    <a:lnTo>
                      <a:pt x="3158272" y="3821127"/>
                    </a:lnTo>
                    <a:lnTo>
                      <a:pt x="3166921" y="3846104"/>
                    </a:lnTo>
                    <a:lnTo>
                      <a:pt x="3177492" y="3871081"/>
                    </a:lnTo>
                    <a:lnTo>
                      <a:pt x="3189024" y="3895097"/>
                    </a:lnTo>
                    <a:lnTo>
                      <a:pt x="3200556" y="3919113"/>
                    </a:lnTo>
                    <a:lnTo>
                      <a:pt x="3213048" y="3941208"/>
                    </a:lnTo>
                    <a:lnTo>
                      <a:pt x="3226502" y="3964263"/>
                    </a:lnTo>
                    <a:lnTo>
                      <a:pt x="3240917" y="3984437"/>
                    </a:lnTo>
                    <a:lnTo>
                      <a:pt x="3256293" y="4004610"/>
                    </a:lnTo>
                    <a:lnTo>
                      <a:pt x="3271668" y="4024784"/>
                    </a:lnTo>
                    <a:lnTo>
                      <a:pt x="3288966" y="4042075"/>
                    </a:lnTo>
                    <a:lnTo>
                      <a:pt x="3306264" y="4058406"/>
                    </a:lnTo>
                    <a:lnTo>
                      <a:pt x="3318757" y="4069934"/>
                    </a:lnTo>
                    <a:lnTo>
                      <a:pt x="3331249" y="4079540"/>
                    </a:lnTo>
                    <a:lnTo>
                      <a:pt x="3344703" y="4089147"/>
                    </a:lnTo>
                    <a:lnTo>
                      <a:pt x="3358157" y="4097793"/>
                    </a:lnTo>
                    <a:lnTo>
                      <a:pt x="3372572" y="4106438"/>
                    </a:lnTo>
                    <a:lnTo>
                      <a:pt x="3386026" y="4114123"/>
                    </a:lnTo>
                    <a:lnTo>
                      <a:pt x="3402362" y="4121809"/>
                    </a:lnTo>
                    <a:lnTo>
                      <a:pt x="3417738" y="4127573"/>
                    </a:lnTo>
                    <a:lnTo>
                      <a:pt x="3433114" y="4133336"/>
                    </a:lnTo>
                    <a:lnTo>
                      <a:pt x="3450411" y="4138140"/>
                    </a:lnTo>
                    <a:lnTo>
                      <a:pt x="3467709" y="4142943"/>
                    </a:lnTo>
                    <a:lnTo>
                      <a:pt x="3485007" y="4145825"/>
                    </a:lnTo>
                    <a:lnTo>
                      <a:pt x="3504227" y="4148707"/>
                    </a:lnTo>
                    <a:lnTo>
                      <a:pt x="3523446" y="4151589"/>
                    </a:lnTo>
                    <a:lnTo>
                      <a:pt x="3543627" y="4152549"/>
                    </a:lnTo>
                    <a:lnTo>
                      <a:pt x="3564769" y="4152549"/>
                    </a:lnTo>
                    <a:lnTo>
                      <a:pt x="3564769" y="4260141"/>
                    </a:lnTo>
                    <a:lnTo>
                      <a:pt x="1434268" y="4260141"/>
                    </a:lnTo>
                    <a:lnTo>
                      <a:pt x="1434268" y="4152549"/>
                    </a:lnTo>
                    <a:lnTo>
                      <a:pt x="1455409" y="4152549"/>
                    </a:lnTo>
                    <a:lnTo>
                      <a:pt x="1474629" y="4151589"/>
                    </a:lnTo>
                    <a:lnTo>
                      <a:pt x="1493849" y="4148707"/>
                    </a:lnTo>
                    <a:lnTo>
                      <a:pt x="1513068" y="4145825"/>
                    </a:lnTo>
                    <a:lnTo>
                      <a:pt x="1530366" y="4142943"/>
                    </a:lnTo>
                    <a:lnTo>
                      <a:pt x="1547664" y="4138140"/>
                    </a:lnTo>
                    <a:lnTo>
                      <a:pt x="1564962" y="4133336"/>
                    </a:lnTo>
                    <a:lnTo>
                      <a:pt x="1581298" y="4127573"/>
                    </a:lnTo>
                    <a:lnTo>
                      <a:pt x="1596674" y="4121809"/>
                    </a:lnTo>
                    <a:lnTo>
                      <a:pt x="1612050" y="4114123"/>
                    </a:lnTo>
                    <a:lnTo>
                      <a:pt x="1626465" y="4106438"/>
                    </a:lnTo>
                    <a:lnTo>
                      <a:pt x="1639918" y="4097793"/>
                    </a:lnTo>
                    <a:lnTo>
                      <a:pt x="1653372" y="4089147"/>
                    </a:lnTo>
                    <a:lnTo>
                      <a:pt x="1666826" y="4079540"/>
                    </a:lnTo>
                    <a:lnTo>
                      <a:pt x="1679319" y="4069934"/>
                    </a:lnTo>
                    <a:lnTo>
                      <a:pt x="1691811" y="4058406"/>
                    </a:lnTo>
                    <a:lnTo>
                      <a:pt x="1703343" y="4047839"/>
                    </a:lnTo>
                    <a:lnTo>
                      <a:pt x="1715836" y="4036311"/>
                    </a:lnTo>
                    <a:lnTo>
                      <a:pt x="1726407" y="4024784"/>
                    </a:lnTo>
                    <a:lnTo>
                      <a:pt x="1736978" y="4012295"/>
                    </a:lnTo>
                    <a:lnTo>
                      <a:pt x="1757158" y="3985397"/>
                    </a:lnTo>
                    <a:lnTo>
                      <a:pt x="1776378" y="3956578"/>
                    </a:lnTo>
                    <a:lnTo>
                      <a:pt x="1793676" y="3926798"/>
                    </a:lnTo>
                    <a:lnTo>
                      <a:pt x="1809052" y="3895097"/>
                    </a:lnTo>
                    <a:lnTo>
                      <a:pt x="1824427" y="3863396"/>
                    </a:lnTo>
                    <a:lnTo>
                      <a:pt x="1837881" y="3829773"/>
                    </a:lnTo>
                    <a:lnTo>
                      <a:pt x="1849413" y="3795190"/>
                    </a:lnTo>
                    <a:lnTo>
                      <a:pt x="1859984" y="3761568"/>
                    </a:lnTo>
                    <a:lnTo>
                      <a:pt x="1868632" y="3726984"/>
                    </a:lnTo>
                    <a:lnTo>
                      <a:pt x="1878242" y="3692401"/>
                    </a:lnTo>
                    <a:lnTo>
                      <a:pt x="1884969" y="3657818"/>
                    </a:lnTo>
                    <a:lnTo>
                      <a:pt x="1890735" y="3623235"/>
                    </a:lnTo>
                    <a:lnTo>
                      <a:pt x="1896501" y="3590573"/>
                    </a:lnTo>
                    <a:lnTo>
                      <a:pt x="1900345" y="3557911"/>
                    </a:lnTo>
                    <a:close/>
                    <a:moveTo>
                      <a:pt x="344993" y="345832"/>
                    </a:moveTo>
                    <a:lnTo>
                      <a:pt x="344993" y="3036592"/>
                    </a:lnTo>
                    <a:lnTo>
                      <a:pt x="4655005" y="3036592"/>
                    </a:lnTo>
                    <a:lnTo>
                      <a:pt x="4655005" y="345832"/>
                    </a:lnTo>
                    <a:lnTo>
                      <a:pt x="344993" y="345832"/>
                    </a:lnTo>
                    <a:close/>
                    <a:moveTo>
                      <a:pt x="142226" y="0"/>
                    </a:moveTo>
                    <a:lnTo>
                      <a:pt x="4857773" y="0"/>
                    </a:lnTo>
                    <a:lnTo>
                      <a:pt x="4872187" y="961"/>
                    </a:lnTo>
                    <a:lnTo>
                      <a:pt x="4885641" y="2882"/>
                    </a:lnTo>
                    <a:lnTo>
                      <a:pt x="4899095" y="6725"/>
                    </a:lnTo>
                    <a:lnTo>
                      <a:pt x="4913510" y="10567"/>
                    </a:lnTo>
                    <a:lnTo>
                      <a:pt x="4925042" y="17292"/>
                    </a:lnTo>
                    <a:lnTo>
                      <a:pt x="4936573" y="24016"/>
                    </a:lnTo>
                    <a:lnTo>
                      <a:pt x="4947144" y="32662"/>
                    </a:lnTo>
                    <a:lnTo>
                      <a:pt x="4957715" y="42268"/>
                    </a:lnTo>
                    <a:lnTo>
                      <a:pt x="4967325" y="51875"/>
                    </a:lnTo>
                    <a:lnTo>
                      <a:pt x="4975974" y="62442"/>
                    </a:lnTo>
                    <a:lnTo>
                      <a:pt x="4982701" y="73970"/>
                    </a:lnTo>
                    <a:lnTo>
                      <a:pt x="4988466" y="87419"/>
                    </a:lnTo>
                    <a:lnTo>
                      <a:pt x="4993271" y="99907"/>
                    </a:lnTo>
                    <a:lnTo>
                      <a:pt x="4996154" y="113356"/>
                    </a:lnTo>
                    <a:lnTo>
                      <a:pt x="4999037" y="127766"/>
                    </a:lnTo>
                    <a:lnTo>
                      <a:pt x="4999037" y="142175"/>
                    </a:lnTo>
                    <a:lnTo>
                      <a:pt x="4999037" y="3238327"/>
                    </a:lnTo>
                    <a:lnTo>
                      <a:pt x="4999037" y="3253697"/>
                    </a:lnTo>
                    <a:lnTo>
                      <a:pt x="4996154" y="3268106"/>
                    </a:lnTo>
                    <a:lnTo>
                      <a:pt x="4993271" y="3281555"/>
                    </a:lnTo>
                    <a:lnTo>
                      <a:pt x="4988466" y="3295004"/>
                    </a:lnTo>
                    <a:lnTo>
                      <a:pt x="4982701" y="3307493"/>
                    </a:lnTo>
                    <a:lnTo>
                      <a:pt x="4975974" y="3319021"/>
                    </a:lnTo>
                    <a:lnTo>
                      <a:pt x="4967325" y="3329588"/>
                    </a:lnTo>
                    <a:lnTo>
                      <a:pt x="4957715" y="3339194"/>
                    </a:lnTo>
                    <a:lnTo>
                      <a:pt x="4947144" y="3349761"/>
                    </a:lnTo>
                    <a:lnTo>
                      <a:pt x="4936573" y="3357446"/>
                    </a:lnTo>
                    <a:lnTo>
                      <a:pt x="4925042" y="3364171"/>
                    </a:lnTo>
                    <a:lnTo>
                      <a:pt x="4913510" y="3369935"/>
                    </a:lnTo>
                    <a:lnTo>
                      <a:pt x="4899095" y="3374738"/>
                    </a:lnTo>
                    <a:lnTo>
                      <a:pt x="4885641" y="3378580"/>
                    </a:lnTo>
                    <a:lnTo>
                      <a:pt x="4872187" y="3380502"/>
                    </a:lnTo>
                    <a:lnTo>
                      <a:pt x="4857773" y="3381462"/>
                    </a:lnTo>
                    <a:lnTo>
                      <a:pt x="142226" y="3381462"/>
                    </a:lnTo>
                    <a:lnTo>
                      <a:pt x="127811" y="3380502"/>
                    </a:lnTo>
                    <a:lnTo>
                      <a:pt x="113396" y="3378580"/>
                    </a:lnTo>
                    <a:lnTo>
                      <a:pt x="99942" y="3374738"/>
                    </a:lnTo>
                    <a:lnTo>
                      <a:pt x="86489" y="3369935"/>
                    </a:lnTo>
                    <a:lnTo>
                      <a:pt x="73996" y="3364171"/>
                    </a:lnTo>
                    <a:lnTo>
                      <a:pt x="62464" y="3357446"/>
                    </a:lnTo>
                    <a:lnTo>
                      <a:pt x="51893" y="3349761"/>
                    </a:lnTo>
                    <a:lnTo>
                      <a:pt x="42283" y="3339194"/>
                    </a:lnTo>
                    <a:lnTo>
                      <a:pt x="31713" y="3329588"/>
                    </a:lnTo>
                    <a:lnTo>
                      <a:pt x="24025" y="3319021"/>
                    </a:lnTo>
                    <a:lnTo>
                      <a:pt x="17298" y="3307493"/>
                    </a:lnTo>
                    <a:lnTo>
                      <a:pt x="11532" y="3295004"/>
                    </a:lnTo>
                    <a:lnTo>
                      <a:pt x="6727" y="3281555"/>
                    </a:lnTo>
                    <a:lnTo>
                      <a:pt x="2883" y="3268106"/>
                    </a:lnTo>
                    <a:lnTo>
                      <a:pt x="961" y="3253697"/>
                    </a:lnTo>
                    <a:lnTo>
                      <a:pt x="0" y="3238327"/>
                    </a:lnTo>
                    <a:lnTo>
                      <a:pt x="0" y="142175"/>
                    </a:lnTo>
                    <a:lnTo>
                      <a:pt x="961" y="127766"/>
                    </a:lnTo>
                    <a:lnTo>
                      <a:pt x="2883" y="113356"/>
                    </a:lnTo>
                    <a:lnTo>
                      <a:pt x="6727" y="99907"/>
                    </a:lnTo>
                    <a:lnTo>
                      <a:pt x="11532" y="87419"/>
                    </a:lnTo>
                    <a:lnTo>
                      <a:pt x="17298" y="73970"/>
                    </a:lnTo>
                    <a:lnTo>
                      <a:pt x="24025" y="62442"/>
                    </a:lnTo>
                    <a:lnTo>
                      <a:pt x="31713" y="51875"/>
                    </a:lnTo>
                    <a:lnTo>
                      <a:pt x="42283" y="42268"/>
                    </a:lnTo>
                    <a:lnTo>
                      <a:pt x="51893" y="32662"/>
                    </a:lnTo>
                    <a:lnTo>
                      <a:pt x="62464" y="24016"/>
                    </a:lnTo>
                    <a:lnTo>
                      <a:pt x="73996" y="17292"/>
                    </a:lnTo>
                    <a:lnTo>
                      <a:pt x="86489" y="10567"/>
                    </a:lnTo>
                    <a:lnTo>
                      <a:pt x="99942" y="6725"/>
                    </a:lnTo>
                    <a:lnTo>
                      <a:pt x="113396" y="2882"/>
                    </a:lnTo>
                    <a:lnTo>
                      <a:pt x="127811" y="961"/>
                    </a:lnTo>
                    <a:lnTo>
                      <a:pt x="14222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bIns="396000"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9" name="KSO_Shape"/>
              <p:cNvSpPr>
                <a:spLocks/>
              </p:cNvSpPr>
              <p:nvPr/>
            </p:nvSpPr>
            <p:spPr bwMode="auto">
              <a:xfrm>
                <a:off x="971125" y="1650208"/>
                <a:ext cx="339645" cy="441098"/>
              </a:xfrm>
              <a:custGeom>
                <a:avLst/>
                <a:gdLst>
                  <a:gd name="T0" fmla="*/ 2147483646 w 5278"/>
                  <a:gd name="T1" fmla="*/ 2147483646 h 6863"/>
                  <a:gd name="T2" fmla="*/ 2147483646 w 5278"/>
                  <a:gd name="T3" fmla="*/ 2147483646 h 6863"/>
                  <a:gd name="T4" fmla="*/ 2147483646 w 5278"/>
                  <a:gd name="T5" fmla="*/ 2147483646 h 6863"/>
                  <a:gd name="T6" fmla="*/ 2147483646 w 5278"/>
                  <a:gd name="T7" fmla="*/ 2147483646 h 6863"/>
                  <a:gd name="T8" fmla="*/ 2147483646 w 5278"/>
                  <a:gd name="T9" fmla="*/ 2147483646 h 6863"/>
                  <a:gd name="T10" fmla="*/ 2147483646 w 5278"/>
                  <a:gd name="T11" fmla="*/ 2147483646 h 6863"/>
                  <a:gd name="T12" fmla="*/ 2147483646 w 5278"/>
                  <a:gd name="T13" fmla="*/ 2147483646 h 6863"/>
                  <a:gd name="T14" fmla="*/ 2147483646 w 5278"/>
                  <a:gd name="T15" fmla="*/ 2147483646 h 6863"/>
                  <a:gd name="T16" fmla="*/ 2147483646 w 5278"/>
                  <a:gd name="T17" fmla="*/ 2147483646 h 6863"/>
                  <a:gd name="T18" fmla="*/ 2147483646 w 5278"/>
                  <a:gd name="T19" fmla="*/ 2147483646 h 6863"/>
                  <a:gd name="T20" fmla="*/ 2147483646 w 5278"/>
                  <a:gd name="T21" fmla="*/ 2147483646 h 6863"/>
                  <a:gd name="T22" fmla="*/ 2147483646 w 5278"/>
                  <a:gd name="T23" fmla="*/ 2147483646 h 6863"/>
                  <a:gd name="T24" fmla="*/ 2147483646 w 5278"/>
                  <a:gd name="T25" fmla="*/ 2147483646 h 6863"/>
                  <a:gd name="T26" fmla="*/ 2147483646 w 5278"/>
                  <a:gd name="T27" fmla="*/ 2147483646 h 6863"/>
                  <a:gd name="T28" fmla="*/ 2147483646 w 5278"/>
                  <a:gd name="T29" fmla="*/ 2147483646 h 6863"/>
                  <a:gd name="T30" fmla="*/ 2147483646 w 5278"/>
                  <a:gd name="T31" fmla="*/ 2147483646 h 6863"/>
                  <a:gd name="T32" fmla="*/ 2147483646 w 5278"/>
                  <a:gd name="T33" fmla="*/ 2147483646 h 6863"/>
                  <a:gd name="T34" fmla="*/ 2147483646 w 5278"/>
                  <a:gd name="T35" fmla="*/ 2147483646 h 6863"/>
                  <a:gd name="T36" fmla="*/ 2147483646 w 5278"/>
                  <a:gd name="T37" fmla="*/ 2147483646 h 6863"/>
                  <a:gd name="T38" fmla="*/ 2147483646 w 5278"/>
                  <a:gd name="T39" fmla="*/ 2147483646 h 6863"/>
                  <a:gd name="T40" fmla="*/ 2147483646 w 5278"/>
                  <a:gd name="T41" fmla="*/ 2147483646 h 6863"/>
                  <a:gd name="T42" fmla="*/ 2147483646 w 5278"/>
                  <a:gd name="T43" fmla="*/ 2147483646 h 6863"/>
                  <a:gd name="T44" fmla="*/ 2147483646 w 5278"/>
                  <a:gd name="T45" fmla="*/ 2147483646 h 6863"/>
                  <a:gd name="T46" fmla="*/ 2147483646 w 5278"/>
                  <a:gd name="T47" fmla="*/ 2147483646 h 6863"/>
                  <a:gd name="T48" fmla="*/ 2147483646 w 5278"/>
                  <a:gd name="T49" fmla="*/ 2147483646 h 6863"/>
                  <a:gd name="T50" fmla="*/ 2147483646 w 5278"/>
                  <a:gd name="T51" fmla="*/ 2147483646 h 6863"/>
                  <a:gd name="T52" fmla="*/ 2147483646 w 5278"/>
                  <a:gd name="T53" fmla="*/ 2147483646 h 6863"/>
                  <a:gd name="T54" fmla="*/ 2147483646 w 5278"/>
                  <a:gd name="T55" fmla="*/ 2147483646 h 6863"/>
                  <a:gd name="T56" fmla="*/ 2147483646 w 5278"/>
                  <a:gd name="T57" fmla="*/ 2147483646 h 6863"/>
                  <a:gd name="T58" fmla="*/ 2147483646 w 5278"/>
                  <a:gd name="T59" fmla="*/ 2147483646 h 6863"/>
                  <a:gd name="T60" fmla="*/ 2147483646 w 5278"/>
                  <a:gd name="T61" fmla="*/ 2147483646 h 6863"/>
                  <a:gd name="T62" fmla="*/ 2147483646 w 5278"/>
                  <a:gd name="T63" fmla="*/ 2147483646 h 6863"/>
                  <a:gd name="T64" fmla="*/ 2147483646 w 5278"/>
                  <a:gd name="T65" fmla="*/ 2147483646 h 6863"/>
                  <a:gd name="T66" fmla="*/ 2147483646 w 5278"/>
                  <a:gd name="T67" fmla="*/ 2147483646 h 6863"/>
                  <a:gd name="T68" fmla="*/ 2147483646 w 5278"/>
                  <a:gd name="T69" fmla="*/ 2147483646 h 6863"/>
                  <a:gd name="T70" fmla="*/ 2147483646 w 5278"/>
                  <a:gd name="T71" fmla="*/ 2147483646 h 6863"/>
                  <a:gd name="T72" fmla="*/ 2147483646 w 5278"/>
                  <a:gd name="T73" fmla="*/ 2147483646 h 6863"/>
                  <a:gd name="T74" fmla="*/ 2147483646 w 5278"/>
                  <a:gd name="T75" fmla="*/ 2147483646 h 6863"/>
                  <a:gd name="T76" fmla="*/ 2147483646 w 5278"/>
                  <a:gd name="T77" fmla="*/ 2147483646 h 6863"/>
                  <a:gd name="T78" fmla="*/ 2147483646 w 5278"/>
                  <a:gd name="T79" fmla="*/ 2147483646 h 6863"/>
                  <a:gd name="T80" fmla="*/ 2147483646 w 5278"/>
                  <a:gd name="T81" fmla="*/ 2147483646 h 6863"/>
                  <a:gd name="T82" fmla="*/ 2147483646 w 5278"/>
                  <a:gd name="T83" fmla="*/ 2147483646 h 6863"/>
                  <a:gd name="T84" fmla="*/ 0 w 5278"/>
                  <a:gd name="T85" fmla="*/ 2147483646 h 6863"/>
                  <a:gd name="T86" fmla="*/ 2147483646 w 5278"/>
                  <a:gd name="T87" fmla="*/ 2147483646 h 6863"/>
                  <a:gd name="T88" fmla="*/ 2147483646 w 5278"/>
                  <a:gd name="T89" fmla="*/ 2147483646 h 6863"/>
                  <a:gd name="T90" fmla="*/ 2147483646 w 5278"/>
                  <a:gd name="T91" fmla="*/ 2147483646 h 6863"/>
                  <a:gd name="T92" fmla="*/ 2147483646 w 5278"/>
                  <a:gd name="T93" fmla="*/ 2147483646 h 6863"/>
                  <a:gd name="T94" fmla="*/ 2147483646 w 5278"/>
                  <a:gd name="T95" fmla="*/ 2147483646 h 6863"/>
                  <a:gd name="T96" fmla="*/ 2147483646 w 5278"/>
                  <a:gd name="T97" fmla="*/ 1347340187 h 6863"/>
                  <a:gd name="T98" fmla="*/ 2147483646 w 5278"/>
                  <a:gd name="T99" fmla="*/ 513294381 h 6863"/>
                  <a:gd name="T100" fmla="*/ 2147483646 w 5278"/>
                  <a:gd name="T101" fmla="*/ 42761601 h 6863"/>
                  <a:gd name="T102" fmla="*/ 2147483646 w 5278"/>
                  <a:gd name="T103" fmla="*/ 21419384 h 6863"/>
                  <a:gd name="T104" fmla="*/ 2147483646 w 5278"/>
                  <a:gd name="T105" fmla="*/ 363589915 h 6863"/>
                  <a:gd name="T106" fmla="*/ 2147483646 w 5278"/>
                  <a:gd name="T107" fmla="*/ 1133454737 h 6863"/>
                  <a:gd name="T108" fmla="*/ 2147483646 w 5278"/>
                  <a:gd name="T109" fmla="*/ 2147483646 h 6863"/>
                  <a:gd name="T110" fmla="*/ 2147483646 w 5278"/>
                  <a:gd name="T111" fmla="*/ 2147483646 h 6863"/>
                  <a:gd name="T112" fmla="*/ 2147483646 w 5278"/>
                  <a:gd name="T113" fmla="*/ 2147483646 h 6863"/>
                  <a:gd name="T114" fmla="*/ 2147483646 w 5278"/>
                  <a:gd name="T115" fmla="*/ 2147483646 h 6863"/>
                  <a:gd name="T116" fmla="*/ 2147483646 w 5278"/>
                  <a:gd name="T117" fmla="*/ 2147483646 h 6863"/>
                  <a:gd name="T118" fmla="*/ 2147483646 w 5278"/>
                  <a:gd name="T119" fmla="*/ 2147483646 h 686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278" h="6863">
                    <a:moveTo>
                      <a:pt x="4046" y="5103"/>
                    </a:moveTo>
                    <a:lnTo>
                      <a:pt x="1054" y="5103"/>
                    </a:lnTo>
                    <a:lnTo>
                      <a:pt x="1054" y="4927"/>
                    </a:lnTo>
                    <a:lnTo>
                      <a:pt x="4046" y="4927"/>
                    </a:lnTo>
                    <a:lnTo>
                      <a:pt x="4046" y="5103"/>
                    </a:lnTo>
                    <a:close/>
                    <a:moveTo>
                      <a:pt x="2814" y="4575"/>
                    </a:moveTo>
                    <a:lnTo>
                      <a:pt x="1054" y="4575"/>
                    </a:lnTo>
                    <a:lnTo>
                      <a:pt x="1054" y="4399"/>
                    </a:lnTo>
                    <a:lnTo>
                      <a:pt x="2814" y="4399"/>
                    </a:lnTo>
                    <a:lnTo>
                      <a:pt x="2814" y="4575"/>
                    </a:lnTo>
                    <a:close/>
                    <a:moveTo>
                      <a:pt x="3342" y="4047"/>
                    </a:moveTo>
                    <a:lnTo>
                      <a:pt x="1054" y="4047"/>
                    </a:lnTo>
                    <a:lnTo>
                      <a:pt x="1054" y="3872"/>
                    </a:lnTo>
                    <a:lnTo>
                      <a:pt x="3342" y="3872"/>
                    </a:lnTo>
                    <a:lnTo>
                      <a:pt x="3342" y="4047"/>
                    </a:lnTo>
                    <a:close/>
                    <a:moveTo>
                      <a:pt x="4222" y="3520"/>
                    </a:moveTo>
                    <a:lnTo>
                      <a:pt x="1054" y="3520"/>
                    </a:lnTo>
                    <a:lnTo>
                      <a:pt x="1054" y="3344"/>
                    </a:lnTo>
                    <a:lnTo>
                      <a:pt x="4222" y="3344"/>
                    </a:lnTo>
                    <a:lnTo>
                      <a:pt x="4222" y="3520"/>
                    </a:lnTo>
                    <a:close/>
                    <a:moveTo>
                      <a:pt x="2814" y="2992"/>
                    </a:moveTo>
                    <a:lnTo>
                      <a:pt x="1054" y="2992"/>
                    </a:lnTo>
                    <a:lnTo>
                      <a:pt x="1054" y="2816"/>
                    </a:lnTo>
                    <a:lnTo>
                      <a:pt x="2814" y="2816"/>
                    </a:lnTo>
                    <a:lnTo>
                      <a:pt x="2814" y="2992"/>
                    </a:lnTo>
                    <a:close/>
                    <a:moveTo>
                      <a:pt x="4750" y="1056"/>
                    </a:moveTo>
                    <a:lnTo>
                      <a:pt x="3518" y="1056"/>
                    </a:lnTo>
                    <a:lnTo>
                      <a:pt x="3620" y="1362"/>
                    </a:lnTo>
                    <a:lnTo>
                      <a:pt x="3664" y="1373"/>
                    </a:lnTo>
                    <a:lnTo>
                      <a:pt x="3707" y="1385"/>
                    </a:lnTo>
                    <a:lnTo>
                      <a:pt x="3747" y="1397"/>
                    </a:lnTo>
                    <a:lnTo>
                      <a:pt x="3785" y="1412"/>
                    </a:lnTo>
                    <a:lnTo>
                      <a:pt x="3822" y="1426"/>
                    </a:lnTo>
                    <a:lnTo>
                      <a:pt x="3856" y="1441"/>
                    </a:lnTo>
                    <a:lnTo>
                      <a:pt x="3888" y="1458"/>
                    </a:lnTo>
                    <a:lnTo>
                      <a:pt x="3919" y="1476"/>
                    </a:lnTo>
                    <a:lnTo>
                      <a:pt x="3948" y="1494"/>
                    </a:lnTo>
                    <a:lnTo>
                      <a:pt x="3976" y="1513"/>
                    </a:lnTo>
                    <a:lnTo>
                      <a:pt x="4001" y="1534"/>
                    </a:lnTo>
                    <a:lnTo>
                      <a:pt x="4025" y="1555"/>
                    </a:lnTo>
                    <a:lnTo>
                      <a:pt x="4046" y="1577"/>
                    </a:lnTo>
                    <a:lnTo>
                      <a:pt x="4067" y="1599"/>
                    </a:lnTo>
                    <a:lnTo>
                      <a:pt x="4086" y="1622"/>
                    </a:lnTo>
                    <a:lnTo>
                      <a:pt x="4104" y="1646"/>
                    </a:lnTo>
                    <a:lnTo>
                      <a:pt x="4119" y="1671"/>
                    </a:lnTo>
                    <a:lnTo>
                      <a:pt x="4134" y="1696"/>
                    </a:lnTo>
                    <a:lnTo>
                      <a:pt x="4148" y="1723"/>
                    </a:lnTo>
                    <a:lnTo>
                      <a:pt x="4160" y="1749"/>
                    </a:lnTo>
                    <a:lnTo>
                      <a:pt x="4171" y="1777"/>
                    </a:lnTo>
                    <a:lnTo>
                      <a:pt x="4180" y="1805"/>
                    </a:lnTo>
                    <a:lnTo>
                      <a:pt x="4189" y="1834"/>
                    </a:lnTo>
                    <a:lnTo>
                      <a:pt x="4196" y="1863"/>
                    </a:lnTo>
                    <a:lnTo>
                      <a:pt x="4203" y="1892"/>
                    </a:lnTo>
                    <a:lnTo>
                      <a:pt x="4208" y="1923"/>
                    </a:lnTo>
                    <a:lnTo>
                      <a:pt x="4213" y="1953"/>
                    </a:lnTo>
                    <a:lnTo>
                      <a:pt x="4216" y="1984"/>
                    </a:lnTo>
                    <a:lnTo>
                      <a:pt x="4219" y="2015"/>
                    </a:lnTo>
                    <a:lnTo>
                      <a:pt x="4221" y="2047"/>
                    </a:lnTo>
                    <a:lnTo>
                      <a:pt x="4222" y="2078"/>
                    </a:lnTo>
                    <a:lnTo>
                      <a:pt x="4222" y="2111"/>
                    </a:lnTo>
                    <a:lnTo>
                      <a:pt x="1054" y="2111"/>
                    </a:lnTo>
                    <a:lnTo>
                      <a:pt x="1056" y="2081"/>
                    </a:lnTo>
                    <a:lnTo>
                      <a:pt x="1057" y="2050"/>
                    </a:lnTo>
                    <a:lnTo>
                      <a:pt x="1058" y="2020"/>
                    </a:lnTo>
                    <a:lnTo>
                      <a:pt x="1062" y="1990"/>
                    </a:lnTo>
                    <a:lnTo>
                      <a:pt x="1065" y="1960"/>
                    </a:lnTo>
                    <a:lnTo>
                      <a:pt x="1070" y="1931"/>
                    </a:lnTo>
                    <a:lnTo>
                      <a:pt x="1076" y="1902"/>
                    </a:lnTo>
                    <a:lnTo>
                      <a:pt x="1083" y="1874"/>
                    </a:lnTo>
                    <a:lnTo>
                      <a:pt x="1092" y="1846"/>
                    </a:lnTo>
                    <a:lnTo>
                      <a:pt x="1101" y="1819"/>
                    </a:lnTo>
                    <a:lnTo>
                      <a:pt x="1111" y="1792"/>
                    </a:lnTo>
                    <a:lnTo>
                      <a:pt x="1123" y="1766"/>
                    </a:lnTo>
                    <a:lnTo>
                      <a:pt x="1135" y="1740"/>
                    </a:lnTo>
                    <a:lnTo>
                      <a:pt x="1149" y="1714"/>
                    </a:lnTo>
                    <a:lnTo>
                      <a:pt x="1165" y="1690"/>
                    </a:lnTo>
                    <a:lnTo>
                      <a:pt x="1180" y="1665"/>
                    </a:lnTo>
                    <a:lnTo>
                      <a:pt x="1198" y="1643"/>
                    </a:lnTo>
                    <a:lnTo>
                      <a:pt x="1217" y="1620"/>
                    </a:lnTo>
                    <a:lnTo>
                      <a:pt x="1239" y="1597"/>
                    </a:lnTo>
                    <a:lnTo>
                      <a:pt x="1260" y="1576"/>
                    </a:lnTo>
                    <a:lnTo>
                      <a:pt x="1284" y="1555"/>
                    </a:lnTo>
                    <a:lnTo>
                      <a:pt x="1309" y="1535"/>
                    </a:lnTo>
                    <a:lnTo>
                      <a:pt x="1336" y="1516"/>
                    </a:lnTo>
                    <a:lnTo>
                      <a:pt x="1363" y="1498"/>
                    </a:lnTo>
                    <a:lnTo>
                      <a:pt x="1393" y="1480"/>
                    </a:lnTo>
                    <a:lnTo>
                      <a:pt x="1426" y="1463"/>
                    </a:lnTo>
                    <a:lnTo>
                      <a:pt x="1458" y="1447"/>
                    </a:lnTo>
                    <a:lnTo>
                      <a:pt x="1493" y="1432"/>
                    </a:lnTo>
                    <a:lnTo>
                      <a:pt x="1530" y="1418"/>
                    </a:lnTo>
                    <a:lnTo>
                      <a:pt x="1568" y="1404"/>
                    </a:lnTo>
                    <a:lnTo>
                      <a:pt x="1609" y="1392"/>
                    </a:lnTo>
                    <a:lnTo>
                      <a:pt x="1651" y="1380"/>
                    </a:lnTo>
                    <a:lnTo>
                      <a:pt x="1758" y="1056"/>
                    </a:lnTo>
                    <a:lnTo>
                      <a:pt x="526" y="1056"/>
                    </a:lnTo>
                    <a:lnTo>
                      <a:pt x="526" y="6335"/>
                    </a:lnTo>
                    <a:lnTo>
                      <a:pt x="4750" y="6335"/>
                    </a:lnTo>
                    <a:lnTo>
                      <a:pt x="4750" y="1056"/>
                    </a:lnTo>
                    <a:close/>
                    <a:moveTo>
                      <a:pt x="2638" y="265"/>
                    </a:moveTo>
                    <a:lnTo>
                      <a:pt x="2638" y="265"/>
                    </a:lnTo>
                    <a:lnTo>
                      <a:pt x="2611" y="266"/>
                    </a:lnTo>
                    <a:lnTo>
                      <a:pt x="2584" y="269"/>
                    </a:lnTo>
                    <a:lnTo>
                      <a:pt x="2559" y="275"/>
                    </a:lnTo>
                    <a:lnTo>
                      <a:pt x="2535" y="285"/>
                    </a:lnTo>
                    <a:lnTo>
                      <a:pt x="2513" y="296"/>
                    </a:lnTo>
                    <a:lnTo>
                      <a:pt x="2491" y="309"/>
                    </a:lnTo>
                    <a:lnTo>
                      <a:pt x="2471" y="324"/>
                    </a:lnTo>
                    <a:lnTo>
                      <a:pt x="2452" y="341"/>
                    </a:lnTo>
                    <a:lnTo>
                      <a:pt x="2435" y="360"/>
                    </a:lnTo>
                    <a:lnTo>
                      <a:pt x="2419" y="381"/>
                    </a:lnTo>
                    <a:lnTo>
                      <a:pt x="2406" y="402"/>
                    </a:lnTo>
                    <a:lnTo>
                      <a:pt x="2395" y="425"/>
                    </a:lnTo>
                    <a:lnTo>
                      <a:pt x="2386" y="449"/>
                    </a:lnTo>
                    <a:lnTo>
                      <a:pt x="2380" y="474"/>
                    </a:lnTo>
                    <a:lnTo>
                      <a:pt x="2375" y="500"/>
                    </a:lnTo>
                    <a:lnTo>
                      <a:pt x="2374" y="528"/>
                    </a:lnTo>
                    <a:lnTo>
                      <a:pt x="2375" y="554"/>
                    </a:lnTo>
                    <a:lnTo>
                      <a:pt x="2380" y="581"/>
                    </a:lnTo>
                    <a:lnTo>
                      <a:pt x="2386" y="606"/>
                    </a:lnTo>
                    <a:lnTo>
                      <a:pt x="2395" y="631"/>
                    </a:lnTo>
                    <a:lnTo>
                      <a:pt x="2406" y="654"/>
                    </a:lnTo>
                    <a:lnTo>
                      <a:pt x="2419" y="675"/>
                    </a:lnTo>
                    <a:lnTo>
                      <a:pt x="2435" y="696"/>
                    </a:lnTo>
                    <a:lnTo>
                      <a:pt x="2452" y="715"/>
                    </a:lnTo>
                    <a:lnTo>
                      <a:pt x="2471" y="732"/>
                    </a:lnTo>
                    <a:lnTo>
                      <a:pt x="2491" y="747"/>
                    </a:lnTo>
                    <a:lnTo>
                      <a:pt x="2513" y="760"/>
                    </a:lnTo>
                    <a:lnTo>
                      <a:pt x="2535" y="771"/>
                    </a:lnTo>
                    <a:lnTo>
                      <a:pt x="2559" y="779"/>
                    </a:lnTo>
                    <a:lnTo>
                      <a:pt x="2584" y="787"/>
                    </a:lnTo>
                    <a:lnTo>
                      <a:pt x="2611" y="790"/>
                    </a:lnTo>
                    <a:lnTo>
                      <a:pt x="2638" y="791"/>
                    </a:lnTo>
                    <a:lnTo>
                      <a:pt x="2665" y="790"/>
                    </a:lnTo>
                    <a:lnTo>
                      <a:pt x="2691" y="787"/>
                    </a:lnTo>
                    <a:lnTo>
                      <a:pt x="2716" y="779"/>
                    </a:lnTo>
                    <a:lnTo>
                      <a:pt x="2741" y="771"/>
                    </a:lnTo>
                    <a:lnTo>
                      <a:pt x="2764" y="760"/>
                    </a:lnTo>
                    <a:lnTo>
                      <a:pt x="2786" y="747"/>
                    </a:lnTo>
                    <a:lnTo>
                      <a:pt x="2806" y="732"/>
                    </a:lnTo>
                    <a:lnTo>
                      <a:pt x="2825" y="715"/>
                    </a:lnTo>
                    <a:lnTo>
                      <a:pt x="2842" y="696"/>
                    </a:lnTo>
                    <a:lnTo>
                      <a:pt x="2857" y="675"/>
                    </a:lnTo>
                    <a:lnTo>
                      <a:pt x="2871" y="654"/>
                    </a:lnTo>
                    <a:lnTo>
                      <a:pt x="2881" y="631"/>
                    </a:lnTo>
                    <a:lnTo>
                      <a:pt x="2890" y="606"/>
                    </a:lnTo>
                    <a:lnTo>
                      <a:pt x="2897" y="581"/>
                    </a:lnTo>
                    <a:lnTo>
                      <a:pt x="2900" y="554"/>
                    </a:lnTo>
                    <a:lnTo>
                      <a:pt x="2902" y="528"/>
                    </a:lnTo>
                    <a:lnTo>
                      <a:pt x="2900" y="500"/>
                    </a:lnTo>
                    <a:lnTo>
                      <a:pt x="2897" y="474"/>
                    </a:lnTo>
                    <a:lnTo>
                      <a:pt x="2890" y="449"/>
                    </a:lnTo>
                    <a:lnTo>
                      <a:pt x="2881" y="425"/>
                    </a:lnTo>
                    <a:lnTo>
                      <a:pt x="2871" y="402"/>
                    </a:lnTo>
                    <a:lnTo>
                      <a:pt x="2857" y="381"/>
                    </a:lnTo>
                    <a:lnTo>
                      <a:pt x="2842" y="360"/>
                    </a:lnTo>
                    <a:lnTo>
                      <a:pt x="2825" y="341"/>
                    </a:lnTo>
                    <a:lnTo>
                      <a:pt x="2806" y="324"/>
                    </a:lnTo>
                    <a:lnTo>
                      <a:pt x="2786" y="309"/>
                    </a:lnTo>
                    <a:lnTo>
                      <a:pt x="2764" y="296"/>
                    </a:lnTo>
                    <a:lnTo>
                      <a:pt x="2741" y="285"/>
                    </a:lnTo>
                    <a:lnTo>
                      <a:pt x="2716" y="275"/>
                    </a:lnTo>
                    <a:lnTo>
                      <a:pt x="2691" y="269"/>
                    </a:lnTo>
                    <a:lnTo>
                      <a:pt x="2665" y="266"/>
                    </a:lnTo>
                    <a:lnTo>
                      <a:pt x="2638" y="265"/>
                    </a:lnTo>
                    <a:close/>
                    <a:moveTo>
                      <a:pt x="0" y="6863"/>
                    </a:moveTo>
                    <a:lnTo>
                      <a:pt x="0" y="528"/>
                    </a:lnTo>
                    <a:lnTo>
                      <a:pt x="2110" y="528"/>
                    </a:lnTo>
                    <a:lnTo>
                      <a:pt x="2110" y="500"/>
                    </a:lnTo>
                    <a:lnTo>
                      <a:pt x="2113" y="474"/>
                    </a:lnTo>
                    <a:lnTo>
                      <a:pt x="2116" y="448"/>
                    </a:lnTo>
                    <a:lnTo>
                      <a:pt x="2121" y="421"/>
                    </a:lnTo>
                    <a:lnTo>
                      <a:pt x="2127" y="396"/>
                    </a:lnTo>
                    <a:lnTo>
                      <a:pt x="2134" y="371"/>
                    </a:lnTo>
                    <a:lnTo>
                      <a:pt x="2143" y="346"/>
                    </a:lnTo>
                    <a:lnTo>
                      <a:pt x="2152" y="322"/>
                    </a:lnTo>
                    <a:lnTo>
                      <a:pt x="2162" y="299"/>
                    </a:lnTo>
                    <a:lnTo>
                      <a:pt x="2174" y="277"/>
                    </a:lnTo>
                    <a:lnTo>
                      <a:pt x="2187" y="254"/>
                    </a:lnTo>
                    <a:lnTo>
                      <a:pt x="2200" y="232"/>
                    </a:lnTo>
                    <a:lnTo>
                      <a:pt x="2216" y="212"/>
                    </a:lnTo>
                    <a:lnTo>
                      <a:pt x="2231" y="192"/>
                    </a:lnTo>
                    <a:lnTo>
                      <a:pt x="2248" y="172"/>
                    </a:lnTo>
                    <a:lnTo>
                      <a:pt x="2265" y="154"/>
                    </a:lnTo>
                    <a:lnTo>
                      <a:pt x="2283" y="136"/>
                    </a:lnTo>
                    <a:lnTo>
                      <a:pt x="2302" y="121"/>
                    </a:lnTo>
                    <a:lnTo>
                      <a:pt x="2322" y="105"/>
                    </a:lnTo>
                    <a:lnTo>
                      <a:pt x="2343" y="90"/>
                    </a:lnTo>
                    <a:lnTo>
                      <a:pt x="2364" y="77"/>
                    </a:lnTo>
                    <a:lnTo>
                      <a:pt x="2387" y="63"/>
                    </a:lnTo>
                    <a:lnTo>
                      <a:pt x="2410" y="53"/>
                    </a:lnTo>
                    <a:lnTo>
                      <a:pt x="2432" y="42"/>
                    </a:lnTo>
                    <a:lnTo>
                      <a:pt x="2456" y="32"/>
                    </a:lnTo>
                    <a:lnTo>
                      <a:pt x="2481" y="24"/>
                    </a:lnTo>
                    <a:lnTo>
                      <a:pt x="2507" y="17"/>
                    </a:lnTo>
                    <a:lnTo>
                      <a:pt x="2532" y="11"/>
                    </a:lnTo>
                    <a:lnTo>
                      <a:pt x="2558" y="6"/>
                    </a:lnTo>
                    <a:lnTo>
                      <a:pt x="2584" y="2"/>
                    </a:lnTo>
                    <a:lnTo>
                      <a:pt x="2611" y="1"/>
                    </a:lnTo>
                    <a:lnTo>
                      <a:pt x="2638" y="0"/>
                    </a:lnTo>
                    <a:lnTo>
                      <a:pt x="2665" y="1"/>
                    </a:lnTo>
                    <a:lnTo>
                      <a:pt x="2692" y="2"/>
                    </a:lnTo>
                    <a:lnTo>
                      <a:pt x="2718" y="6"/>
                    </a:lnTo>
                    <a:lnTo>
                      <a:pt x="2745" y="11"/>
                    </a:lnTo>
                    <a:lnTo>
                      <a:pt x="2770" y="17"/>
                    </a:lnTo>
                    <a:lnTo>
                      <a:pt x="2795" y="24"/>
                    </a:lnTo>
                    <a:lnTo>
                      <a:pt x="2820" y="32"/>
                    </a:lnTo>
                    <a:lnTo>
                      <a:pt x="2844" y="42"/>
                    </a:lnTo>
                    <a:lnTo>
                      <a:pt x="2867" y="53"/>
                    </a:lnTo>
                    <a:lnTo>
                      <a:pt x="2890" y="63"/>
                    </a:lnTo>
                    <a:lnTo>
                      <a:pt x="2912" y="77"/>
                    </a:lnTo>
                    <a:lnTo>
                      <a:pt x="2934" y="90"/>
                    </a:lnTo>
                    <a:lnTo>
                      <a:pt x="2954" y="105"/>
                    </a:lnTo>
                    <a:lnTo>
                      <a:pt x="2975" y="121"/>
                    </a:lnTo>
                    <a:lnTo>
                      <a:pt x="2994" y="136"/>
                    </a:lnTo>
                    <a:lnTo>
                      <a:pt x="3012" y="154"/>
                    </a:lnTo>
                    <a:lnTo>
                      <a:pt x="3030" y="172"/>
                    </a:lnTo>
                    <a:lnTo>
                      <a:pt x="3045" y="192"/>
                    </a:lnTo>
                    <a:lnTo>
                      <a:pt x="3062" y="212"/>
                    </a:lnTo>
                    <a:lnTo>
                      <a:pt x="3076" y="232"/>
                    </a:lnTo>
                    <a:lnTo>
                      <a:pt x="3090" y="254"/>
                    </a:lnTo>
                    <a:lnTo>
                      <a:pt x="3103" y="277"/>
                    </a:lnTo>
                    <a:lnTo>
                      <a:pt x="3115" y="299"/>
                    </a:lnTo>
                    <a:lnTo>
                      <a:pt x="3126" y="322"/>
                    </a:lnTo>
                    <a:lnTo>
                      <a:pt x="3134" y="346"/>
                    </a:lnTo>
                    <a:lnTo>
                      <a:pt x="3142" y="371"/>
                    </a:lnTo>
                    <a:lnTo>
                      <a:pt x="3149" y="396"/>
                    </a:lnTo>
                    <a:lnTo>
                      <a:pt x="3155" y="421"/>
                    </a:lnTo>
                    <a:lnTo>
                      <a:pt x="3160" y="448"/>
                    </a:lnTo>
                    <a:lnTo>
                      <a:pt x="3164" y="474"/>
                    </a:lnTo>
                    <a:lnTo>
                      <a:pt x="3166" y="500"/>
                    </a:lnTo>
                    <a:lnTo>
                      <a:pt x="3166" y="528"/>
                    </a:lnTo>
                    <a:lnTo>
                      <a:pt x="5278" y="528"/>
                    </a:lnTo>
                    <a:lnTo>
                      <a:pt x="5278" y="6863"/>
                    </a:lnTo>
                    <a:lnTo>
                      <a:pt x="0" y="68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82516" y="3021567"/>
                <a:ext cx="2158954" cy="732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zh-CN" altLang="en-US" sz="1400" dirty="0">
                    <a:solidFill>
                      <a:srgbClr val="231F2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年经营收入</a:t>
                </a:r>
                <a:endParaRPr lang="en-US" altLang="zh-CN" sz="1400" dirty="0">
                  <a:solidFill>
                    <a:srgbClr val="231F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b="1" dirty="0" smtClean="0">
                    <a:solidFill>
                      <a:srgbClr val="231F2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95000</a:t>
                </a:r>
                <a:r>
                  <a:rPr lang="zh-CN" altLang="en-US" b="1" dirty="0">
                    <a:solidFill>
                      <a:srgbClr val="231F2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万元</a:t>
                </a: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1691491" y="1321950"/>
                <a:ext cx="2257499" cy="732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zh-CN" altLang="en-US" sz="1400" dirty="0" smtClean="0">
                    <a:solidFill>
                      <a:srgbClr val="231F2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年经营成本</a:t>
                </a:r>
                <a:endParaRPr lang="en-US" altLang="zh-CN" sz="1400" dirty="0" smtClean="0">
                  <a:solidFill>
                    <a:srgbClr val="231F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b="1" dirty="0" smtClean="0">
                    <a:solidFill>
                      <a:srgbClr val="231F2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84528</a:t>
                </a:r>
                <a:r>
                  <a:rPr lang="zh-CN" altLang="en-US" b="1" dirty="0" smtClean="0">
                    <a:solidFill>
                      <a:srgbClr val="231F2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万</a:t>
                </a:r>
                <a:r>
                  <a:rPr lang="zh-CN" altLang="en-US" b="1" dirty="0">
                    <a:solidFill>
                      <a:srgbClr val="231F2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元</a:t>
                </a: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5264059" y="1321950"/>
                <a:ext cx="2171521" cy="732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zh-CN" altLang="en-US" sz="1400" dirty="0" smtClean="0">
                    <a:solidFill>
                      <a:srgbClr val="231F2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年净利润</a:t>
                </a:r>
                <a:endParaRPr lang="en-US" altLang="zh-CN" sz="1400" dirty="0" smtClean="0">
                  <a:solidFill>
                    <a:srgbClr val="231F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b="1" dirty="0" smtClean="0">
                    <a:solidFill>
                      <a:srgbClr val="231F2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7330</a:t>
                </a:r>
                <a:r>
                  <a:rPr lang="zh-CN" altLang="en-US" b="1" dirty="0" smtClean="0">
                    <a:solidFill>
                      <a:srgbClr val="231F2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万</a:t>
                </a:r>
                <a:r>
                  <a:rPr lang="zh-CN" altLang="en-US" b="1" dirty="0" smtClean="0">
                    <a:solidFill>
                      <a:srgbClr val="231F2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元</a:t>
                </a:r>
                <a:endParaRPr lang="zh-CN" altLang="en-US" b="1" dirty="0">
                  <a:solidFill>
                    <a:srgbClr val="231F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3534616" y="3021567"/>
                <a:ext cx="2174688" cy="732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zh-CN" altLang="en-US" sz="1400" dirty="0" smtClean="0">
                    <a:solidFill>
                      <a:srgbClr val="231F2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投资</a:t>
                </a:r>
                <a:r>
                  <a:rPr lang="zh-CN" altLang="en-US" sz="1400" dirty="0">
                    <a:solidFill>
                      <a:srgbClr val="231F2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回报</a:t>
                </a:r>
                <a:r>
                  <a:rPr lang="zh-CN" altLang="en-US" sz="1400" dirty="0" smtClean="0">
                    <a:solidFill>
                      <a:srgbClr val="231F2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率</a:t>
                </a:r>
                <a:endParaRPr lang="en-US" altLang="zh-CN" sz="1400" dirty="0">
                  <a:solidFill>
                    <a:srgbClr val="231F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b="1" dirty="0" smtClean="0">
                    <a:solidFill>
                      <a:srgbClr val="231F2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24%</a:t>
                </a:r>
                <a:endParaRPr lang="zh-CN" altLang="en-US" b="1" dirty="0">
                  <a:solidFill>
                    <a:srgbClr val="231F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6924483" y="3021567"/>
                <a:ext cx="2137001" cy="732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zh-CN" altLang="en-US" sz="1400" dirty="0">
                    <a:solidFill>
                      <a:srgbClr val="231F2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投资回收期</a:t>
                </a:r>
                <a:endParaRPr lang="en-US" altLang="zh-CN" sz="1400" dirty="0">
                  <a:solidFill>
                    <a:srgbClr val="231F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b="1" dirty="0" smtClean="0">
                    <a:solidFill>
                      <a:srgbClr val="231F2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r>
                  <a:rPr lang="zh-CN" altLang="en-US" b="1" dirty="0" smtClean="0">
                    <a:solidFill>
                      <a:srgbClr val="231F2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endParaRPr lang="zh-CN" altLang="en-US" b="1" dirty="0">
                  <a:solidFill>
                    <a:srgbClr val="231F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55" name="直接连接符 54"/>
              <p:cNvCxnSpPr/>
              <p:nvPr/>
            </p:nvCxnSpPr>
            <p:spPr>
              <a:xfrm>
                <a:off x="1305036" y="2552698"/>
                <a:ext cx="1366757" cy="1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3021548" y="2552697"/>
                <a:ext cx="1375748" cy="2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4738757" y="2562221"/>
                <a:ext cx="1373575" cy="3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6451821" y="2552695"/>
                <a:ext cx="1361773" cy="1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Freeform 200"/>
            <p:cNvSpPr>
              <a:spLocks noEditPoints="1"/>
            </p:cNvSpPr>
            <p:nvPr/>
          </p:nvSpPr>
          <p:spPr bwMode="auto">
            <a:xfrm>
              <a:off x="4298826" y="2192660"/>
              <a:ext cx="411162" cy="471488"/>
            </a:xfrm>
            <a:custGeom>
              <a:avLst/>
              <a:gdLst>
                <a:gd name="T0" fmla="*/ 65 w 130"/>
                <a:gd name="T1" fmla="*/ 86 h 149"/>
                <a:gd name="T2" fmla="*/ 46 w 130"/>
                <a:gd name="T3" fmla="*/ 64 h 149"/>
                <a:gd name="T4" fmla="*/ 63 w 130"/>
                <a:gd name="T5" fmla="*/ 48 h 149"/>
                <a:gd name="T6" fmla="*/ 69 w 130"/>
                <a:gd name="T7" fmla="*/ 70 h 149"/>
                <a:gd name="T8" fmla="*/ 54 w 130"/>
                <a:gd name="T9" fmla="*/ 77 h 149"/>
                <a:gd name="T10" fmla="*/ 46 w 130"/>
                <a:gd name="T11" fmla="*/ 64 h 149"/>
                <a:gd name="T12" fmla="*/ 77 w 130"/>
                <a:gd name="T13" fmla="*/ 69 h 149"/>
                <a:gd name="T14" fmla="*/ 67 w 130"/>
                <a:gd name="T15" fmla="*/ 53 h 149"/>
                <a:gd name="T16" fmla="*/ 68 w 130"/>
                <a:gd name="T17" fmla="*/ 47 h 149"/>
                <a:gd name="T18" fmla="*/ 85 w 130"/>
                <a:gd name="T19" fmla="*/ 64 h 149"/>
                <a:gd name="T20" fmla="*/ 89 w 130"/>
                <a:gd name="T21" fmla="*/ 28 h 149"/>
                <a:gd name="T22" fmla="*/ 76 w 130"/>
                <a:gd name="T23" fmla="*/ 28 h 149"/>
                <a:gd name="T24" fmla="*/ 59 w 130"/>
                <a:gd name="T25" fmla="*/ 9 h 149"/>
                <a:gd name="T26" fmla="*/ 55 w 130"/>
                <a:gd name="T27" fmla="*/ 11 h 149"/>
                <a:gd name="T28" fmla="*/ 38 w 130"/>
                <a:gd name="T29" fmla="*/ 28 h 149"/>
                <a:gd name="T30" fmla="*/ 26 w 130"/>
                <a:gd name="T31" fmla="*/ 28 h 149"/>
                <a:gd name="T32" fmla="*/ 26 w 130"/>
                <a:gd name="T33" fmla="*/ 99 h 149"/>
                <a:gd name="T34" fmla="*/ 104 w 130"/>
                <a:gd name="T35" fmla="*/ 99 h 149"/>
                <a:gd name="T36" fmla="*/ 127 w 130"/>
                <a:gd name="T37" fmla="*/ 96 h 149"/>
                <a:gd name="T38" fmla="*/ 110 w 130"/>
                <a:gd name="T39" fmla="*/ 93 h 149"/>
                <a:gd name="T40" fmla="*/ 113 w 130"/>
                <a:gd name="T41" fmla="*/ 90 h 149"/>
                <a:gd name="T42" fmla="*/ 118 w 130"/>
                <a:gd name="T43" fmla="*/ 85 h 149"/>
                <a:gd name="T44" fmla="*/ 121 w 130"/>
                <a:gd name="T45" fmla="*/ 45 h 149"/>
                <a:gd name="T46" fmla="*/ 117 w 130"/>
                <a:gd name="T47" fmla="*/ 42 h 149"/>
                <a:gd name="T48" fmla="*/ 113 w 130"/>
                <a:gd name="T49" fmla="*/ 37 h 149"/>
                <a:gd name="T50" fmla="*/ 20 w 130"/>
                <a:gd name="T51" fmla="*/ 34 h 149"/>
                <a:gd name="T52" fmla="*/ 13 w 130"/>
                <a:gd name="T53" fmla="*/ 42 h 149"/>
                <a:gd name="T54" fmla="*/ 10 w 130"/>
                <a:gd name="T55" fmla="*/ 43 h 149"/>
                <a:gd name="T56" fmla="*/ 10 w 130"/>
                <a:gd name="T57" fmla="*/ 85 h 149"/>
                <a:gd name="T58" fmla="*/ 16 w 130"/>
                <a:gd name="T59" fmla="*/ 86 h 149"/>
                <a:gd name="T60" fmla="*/ 20 w 130"/>
                <a:gd name="T61" fmla="*/ 93 h 149"/>
                <a:gd name="T62" fmla="*/ 4 w 130"/>
                <a:gd name="T63" fmla="*/ 96 h 149"/>
                <a:gd name="T64" fmla="*/ 38 w 130"/>
                <a:gd name="T65" fmla="*/ 31 h 149"/>
                <a:gd name="T66" fmla="*/ 59 w 130"/>
                <a:gd name="T67" fmla="*/ 31 h 149"/>
                <a:gd name="T68" fmla="*/ 89 w 130"/>
                <a:gd name="T69" fmla="*/ 31 h 149"/>
                <a:gd name="T70" fmla="*/ 103 w 130"/>
                <a:gd name="T71" fmla="*/ 60 h 149"/>
                <a:gd name="T72" fmla="*/ 20 w 130"/>
                <a:gd name="T73" fmla="*/ 90 h 149"/>
                <a:gd name="T74" fmla="*/ 13 w 130"/>
                <a:gd name="T75" fmla="*/ 82 h 149"/>
                <a:gd name="T76" fmla="*/ 13 w 130"/>
                <a:gd name="T77" fmla="*/ 45 h 149"/>
                <a:gd name="T78" fmla="*/ 110 w 130"/>
                <a:gd name="T79" fmla="*/ 37 h 149"/>
                <a:gd name="T80" fmla="*/ 112 w 130"/>
                <a:gd name="T81" fmla="*/ 43 h 149"/>
                <a:gd name="T82" fmla="*/ 118 w 130"/>
                <a:gd name="T83" fmla="*/ 45 h 149"/>
                <a:gd name="T84" fmla="*/ 110 w 130"/>
                <a:gd name="T85" fmla="*/ 90 h 149"/>
                <a:gd name="T86" fmla="*/ 104 w 130"/>
                <a:gd name="T87" fmla="*/ 9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" h="149">
                  <a:moveTo>
                    <a:pt x="65" y="41"/>
                  </a:moveTo>
                  <a:cubicBezTo>
                    <a:pt x="53" y="41"/>
                    <a:pt x="43" y="51"/>
                    <a:pt x="43" y="64"/>
                  </a:cubicBezTo>
                  <a:cubicBezTo>
                    <a:pt x="43" y="76"/>
                    <a:pt x="53" y="86"/>
                    <a:pt x="65" y="86"/>
                  </a:cubicBezTo>
                  <a:cubicBezTo>
                    <a:pt x="78" y="86"/>
                    <a:pt x="88" y="76"/>
                    <a:pt x="88" y="64"/>
                  </a:cubicBezTo>
                  <a:cubicBezTo>
                    <a:pt x="88" y="51"/>
                    <a:pt x="78" y="41"/>
                    <a:pt x="65" y="41"/>
                  </a:cubicBezTo>
                  <a:close/>
                  <a:moveTo>
                    <a:pt x="46" y="64"/>
                  </a:moveTo>
                  <a:cubicBezTo>
                    <a:pt x="46" y="54"/>
                    <a:pt x="53" y="45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58" y="49"/>
                    <a:pt x="55" y="52"/>
                    <a:pt x="55" y="57"/>
                  </a:cubicBezTo>
                  <a:cubicBezTo>
                    <a:pt x="55" y="62"/>
                    <a:pt x="58" y="64"/>
                    <a:pt x="64" y="66"/>
                  </a:cubicBezTo>
                  <a:cubicBezTo>
                    <a:pt x="67" y="67"/>
                    <a:pt x="69" y="68"/>
                    <a:pt x="69" y="70"/>
                  </a:cubicBezTo>
                  <a:cubicBezTo>
                    <a:pt x="69" y="72"/>
                    <a:pt x="67" y="73"/>
                    <a:pt x="64" y="73"/>
                  </a:cubicBezTo>
                  <a:cubicBezTo>
                    <a:pt x="61" y="73"/>
                    <a:pt x="58" y="72"/>
                    <a:pt x="56" y="71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6" y="78"/>
                    <a:pt x="59" y="79"/>
                    <a:pt x="63" y="79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53" y="82"/>
                    <a:pt x="46" y="73"/>
                    <a:pt x="46" y="64"/>
                  </a:cubicBezTo>
                  <a:close/>
                  <a:moveTo>
                    <a:pt x="68" y="83"/>
                  </a:moveTo>
                  <a:cubicBezTo>
                    <a:pt x="68" y="79"/>
                    <a:pt x="68" y="79"/>
                    <a:pt x="68" y="79"/>
                  </a:cubicBezTo>
                  <a:cubicBezTo>
                    <a:pt x="74" y="78"/>
                    <a:pt x="77" y="74"/>
                    <a:pt x="77" y="69"/>
                  </a:cubicBezTo>
                  <a:cubicBezTo>
                    <a:pt x="77" y="65"/>
                    <a:pt x="74" y="62"/>
                    <a:pt x="68" y="60"/>
                  </a:cubicBezTo>
                  <a:cubicBezTo>
                    <a:pt x="64" y="59"/>
                    <a:pt x="62" y="57"/>
                    <a:pt x="62" y="56"/>
                  </a:cubicBezTo>
                  <a:cubicBezTo>
                    <a:pt x="62" y="54"/>
                    <a:pt x="63" y="53"/>
                    <a:pt x="67" y="53"/>
                  </a:cubicBezTo>
                  <a:cubicBezTo>
                    <a:pt x="70" y="53"/>
                    <a:pt x="73" y="54"/>
                    <a:pt x="74" y="55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4" y="48"/>
                    <a:pt x="71" y="47"/>
                    <a:pt x="68" y="47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78" y="46"/>
                    <a:pt x="85" y="54"/>
                    <a:pt x="85" y="64"/>
                  </a:cubicBezTo>
                  <a:cubicBezTo>
                    <a:pt x="85" y="74"/>
                    <a:pt x="77" y="82"/>
                    <a:pt x="68" y="83"/>
                  </a:cubicBezTo>
                  <a:close/>
                  <a:moveTo>
                    <a:pt x="130" y="28"/>
                  </a:moveTo>
                  <a:cubicBezTo>
                    <a:pt x="89" y="28"/>
                    <a:pt x="89" y="28"/>
                    <a:pt x="89" y="28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8" y="3"/>
                    <a:pt x="77" y="5"/>
                    <a:pt x="77" y="11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2" y="2"/>
                    <a:pt x="60" y="0"/>
                    <a:pt x="59" y="9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3"/>
                    <a:pt x="43" y="2"/>
                    <a:pt x="43" y="11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7" y="9"/>
                    <a:pt x="27" y="10"/>
                    <a:pt x="26" y="1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43" y="149"/>
                    <a:pt x="90" y="141"/>
                    <a:pt x="104" y="106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130" y="99"/>
                    <a:pt x="130" y="99"/>
                    <a:pt x="130" y="99"/>
                  </a:cubicBezTo>
                  <a:lnTo>
                    <a:pt x="130" y="28"/>
                  </a:lnTo>
                  <a:close/>
                  <a:moveTo>
                    <a:pt x="127" y="96"/>
                  </a:moveTo>
                  <a:cubicBezTo>
                    <a:pt x="104" y="96"/>
                    <a:pt x="104" y="96"/>
                    <a:pt x="104" y="96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10" y="93"/>
                    <a:pt x="110" y="93"/>
                    <a:pt x="110" y="93"/>
                  </a:cubicBezTo>
                  <a:cubicBezTo>
                    <a:pt x="111" y="93"/>
                    <a:pt x="111" y="93"/>
                    <a:pt x="112" y="92"/>
                  </a:cubicBezTo>
                  <a:cubicBezTo>
                    <a:pt x="112" y="91"/>
                    <a:pt x="113" y="91"/>
                    <a:pt x="113" y="90"/>
                  </a:cubicBezTo>
                  <a:cubicBezTo>
                    <a:pt x="113" y="90"/>
                    <a:pt x="113" y="90"/>
                    <a:pt x="113" y="90"/>
                  </a:cubicBezTo>
                  <a:cubicBezTo>
                    <a:pt x="113" y="87"/>
                    <a:pt x="115" y="85"/>
                    <a:pt x="117" y="85"/>
                  </a:cubicBezTo>
                  <a:cubicBezTo>
                    <a:pt x="117" y="85"/>
                    <a:pt x="117" y="85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9" y="85"/>
                    <a:pt x="119" y="85"/>
                    <a:pt x="120" y="85"/>
                  </a:cubicBezTo>
                  <a:cubicBezTo>
                    <a:pt x="121" y="84"/>
                    <a:pt x="121" y="83"/>
                    <a:pt x="121" y="82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44"/>
                    <a:pt x="121" y="43"/>
                    <a:pt x="120" y="43"/>
                  </a:cubicBezTo>
                  <a:cubicBezTo>
                    <a:pt x="119" y="42"/>
                    <a:pt x="119" y="42"/>
                    <a:pt x="118" y="42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6" y="42"/>
                    <a:pt x="115" y="42"/>
                    <a:pt x="114" y="41"/>
                  </a:cubicBezTo>
                  <a:cubicBezTo>
                    <a:pt x="113" y="40"/>
                    <a:pt x="113" y="39"/>
                    <a:pt x="113" y="38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113" y="36"/>
                    <a:pt x="112" y="36"/>
                    <a:pt x="112" y="35"/>
                  </a:cubicBezTo>
                  <a:cubicBezTo>
                    <a:pt x="111" y="35"/>
                    <a:pt x="111" y="34"/>
                    <a:pt x="11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8" y="35"/>
                    <a:pt x="18" y="35"/>
                  </a:cubicBezTo>
                  <a:cubicBezTo>
                    <a:pt x="17" y="36"/>
                    <a:pt x="17" y="36"/>
                    <a:pt x="17" y="38"/>
                  </a:cubicBezTo>
                  <a:cubicBezTo>
                    <a:pt x="17" y="40"/>
                    <a:pt x="15" y="42"/>
                    <a:pt x="13" y="42"/>
                  </a:cubicBezTo>
                  <a:cubicBezTo>
                    <a:pt x="13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0" y="42"/>
                    <a:pt x="10" y="43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3"/>
                    <a:pt x="9" y="84"/>
                    <a:pt x="10" y="85"/>
                  </a:cubicBezTo>
                  <a:cubicBezTo>
                    <a:pt x="10" y="85"/>
                    <a:pt x="11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3" y="85"/>
                    <a:pt x="15" y="86"/>
                    <a:pt x="16" y="86"/>
                  </a:cubicBezTo>
                  <a:cubicBezTo>
                    <a:pt x="17" y="87"/>
                    <a:pt x="17" y="88"/>
                    <a:pt x="17" y="90"/>
                  </a:cubicBezTo>
                  <a:cubicBezTo>
                    <a:pt x="17" y="91"/>
                    <a:pt x="17" y="91"/>
                    <a:pt x="18" y="92"/>
                  </a:cubicBezTo>
                  <a:cubicBezTo>
                    <a:pt x="18" y="93"/>
                    <a:pt x="19" y="93"/>
                    <a:pt x="20" y="93"/>
                  </a:cubicBezTo>
                  <a:cubicBezTo>
                    <a:pt x="92" y="93"/>
                    <a:pt x="92" y="93"/>
                    <a:pt x="92" y="93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127" y="31"/>
                    <a:pt x="127" y="31"/>
                    <a:pt x="127" y="31"/>
                  </a:cubicBezTo>
                  <a:lnTo>
                    <a:pt x="127" y="96"/>
                  </a:lnTo>
                  <a:close/>
                  <a:moveTo>
                    <a:pt x="103" y="60"/>
                  </a:moveTo>
                  <a:cubicBezTo>
                    <a:pt x="103" y="52"/>
                    <a:pt x="92" y="53"/>
                    <a:pt x="92" y="6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0" y="88"/>
                    <a:pt x="19" y="86"/>
                    <a:pt x="18" y="85"/>
                  </a:cubicBezTo>
                  <a:cubicBezTo>
                    <a:pt x="16" y="83"/>
                    <a:pt x="15" y="82"/>
                    <a:pt x="13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3" y="45"/>
                  </a:cubicBezTo>
                  <a:cubicBezTo>
                    <a:pt x="17" y="45"/>
                    <a:pt x="20" y="42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10" y="39"/>
                    <a:pt x="111" y="41"/>
                    <a:pt x="112" y="43"/>
                  </a:cubicBezTo>
                  <a:cubicBezTo>
                    <a:pt x="113" y="44"/>
                    <a:pt x="115" y="45"/>
                    <a:pt x="117" y="45"/>
                  </a:cubicBezTo>
                  <a:cubicBezTo>
                    <a:pt x="117" y="45"/>
                    <a:pt x="118" y="45"/>
                    <a:pt x="118" y="45"/>
                  </a:cubicBezTo>
                  <a:cubicBezTo>
                    <a:pt x="118" y="45"/>
                    <a:pt x="118" y="45"/>
                    <a:pt x="118" y="45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82"/>
                    <a:pt x="117" y="82"/>
                    <a:pt x="117" y="82"/>
                  </a:cubicBezTo>
                  <a:cubicBezTo>
                    <a:pt x="113" y="82"/>
                    <a:pt x="110" y="86"/>
                    <a:pt x="110" y="90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04" y="90"/>
                    <a:pt x="104" y="90"/>
                    <a:pt x="104" y="90"/>
                  </a:cubicBezTo>
                  <a:lnTo>
                    <a:pt x="103" y="6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  <p:sp>
          <p:nvSpPr>
            <p:cNvPr id="31" name="Freeform 154"/>
            <p:cNvSpPr>
              <a:spLocks noEditPoints="1"/>
            </p:cNvSpPr>
            <p:nvPr/>
          </p:nvSpPr>
          <p:spPr bwMode="auto">
            <a:xfrm>
              <a:off x="6031210" y="3637012"/>
              <a:ext cx="417512" cy="423863"/>
            </a:xfrm>
            <a:custGeom>
              <a:avLst/>
              <a:gdLst>
                <a:gd name="T0" fmla="*/ 132 w 132"/>
                <a:gd name="T1" fmla="*/ 100 h 134"/>
                <a:gd name="T2" fmla="*/ 94 w 132"/>
                <a:gd name="T3" fmla="*/ 100 h 134"/>
                <a:gd name="T4" fmla="*/ 99 w 132"/>
                <a:gd name="T5" fmla="*/ 107 h 134"/>
                <a:gd name="T6" fmla="*/ 128 w 132"/>
                <a:gd name="T7" fmla="*/ 116 h 134"/>
                <a:gd name="T8" fmla="*/ 128 w 132"/>
                <a:gd name="T9" fmla="*/ 118 h 134"/>
                <a:gd name="T10" fmla="*/ 99 w 132"/>
                <a:gd name="T11" fmla="*/ 127 h 134"/>
                <a:gd name="T12" fmla="*/ 128 w 132"/>
                <a:gd name="T13" fmla="*/ 118 h 134"/>
                <a:gd name="T14" fmla="*/ 52 w 132"/>
                <a:gd name="T15" fmla="*/ 106 h 134"/>
                <a:gd name="T16" fmla="*/ 43 w 132"/>
                <a:gd name="T17" fmla="*/ 94 h 134"/>
                <a:gd name="T18" fmla="*/ 50 w 132"/>
                <a:gd name="T19" fmla="*/ 90 h 134"/>
                <a:gd name="T20" fmla="*/ 55 w 132"/>
                <a:gd name="T21" fmla="*/ 99 h 134"/>
                <a:gd name="T22" fmla="*/ 51 w 132"/>
                <a:gd name="T23" fmla="*/ 82 h 134"/>
                <a:gd name="T24" fmla="*/ 48 w 132"/>
                <a:gd name="T25" fmla="*/ 61 h 134"/>
                <a:gd name="T26" fmla="*/ 61 w 132"/>
                <a:gd name="T27" fmla="*/ 50 h 134"/>
                <a:gd name="T28" fmla="*/ 69 w 132"/>
                <a:gd name="T29" fmla="*/ 58 h 134"/>
                <a:gd name="T30" fmla="*/ 77 w 132"/>
                <a:gd name="T31" fmla="*/ 69 h 134"/>
                <a:gd name="T32" fmla="*/ 68 w 132"/>
                <a:gd name="T33" fmla="*/ 69 h 134"/>
                <a:gd name="T34" fmla="*/ 70 w 132"/>
                <a:gd name="T35" fmla="*/ 80 h 134"/>
                <a:gd name="T36" fmla="*/ 78 w 132"/>
                <a:gd name="T37" fmla="*/ 93 h 134"/>
                <a:gd name="T38" fmla="*/ 63 w 132"/>
                <a:gd name="T39" fmla="*/ 108 h 134"/>
                <a:gd name="T40" fmla="*/ 61 w 132"/>
                <a:gd name="T41" fmla="*/ 116 h 134"/>
                <a:gd name="T42" fmla="*/ 63 w 132"/>
                <a:gd name="T43" fmla="*/ 101 h 134"/>
                <a:gd name="T44" fmla="*/ 68 w 132"/>
                <a:gd name="T45" fmla="*/ 89 h 134"/>
                <a:gd name="T46" fmla="*/ 59 w 132"/>
                <a:gd name="T47" fmla="*/ 76 h 134"/>
                <a:gd name="T48" fmla="*/ 53 w 132"/>
                <a:gd name="T49" fmla="*/ 70 h 134"/>
                <a:gd name="T50" fmla="*/ 92 w 132"/>
                <a:gd name="T51" fmla="*/ 123 h 134"/>
                <a:gd name="T52" fmla="*/ 63 w 132"/>
                <a:gd name="T53" fmla="*/ 134 h 134"/>
                <a:gd name="T54" fmla="*/ 33 w 132"/>
                <a:gd name="T55" fmla="*/ 130 h 134"/>
                <a:gd name="T56" fmla="*/ 0 w 132"/>
                <a:gd name="T57" fmla="*/ 85 h 134"/>
                <a:gd name="T58" fmla="*/ 37 w 132"/>
                <a:gd name="T59" fmla="*/ 31 h 134"/>
                <a:gd name="T60" fmla="*/ 38 w 132"/>
                <a:gd name="T61" fmla="*/ 22 h 134"/>
                <a:gd name="T62" fmla="*/ 24 w 132"/>
                <a:gd name="T63" fmla="*/ 7 h 134"/>
                <a:gd name="T64" fmla="*/ 50 w 132"/>
                <a:gd name="T65" fmla="*/ 0 h 134"/>
                <a:gd name="T66" fmla="*/ 79 w 132"/>
                <a:gd name="T67" fmla="*/ 3 h 134"/>
                <a:gd name="T68" fmla="*/ 98 w 132"/>
                <a:gd name="T69" fmla="*/ 10 h 134"/>
                <a:gd name="T70" fmla="*/ 85 w 132"/>
                <a:gd name="T71" fmla="*/ 24 h 134"/>
                <a:gd name="T72" fmla="*/ 84 w 132"/>
                <a:gd name="T73" fmla="*/ 32 h 134"/>
                <a:gd name="T74" fmla="*/ 121 w 132"/>
                <a:gd name="T75" fmla="*/ 87 h 134"/>
                <a:gd name="T76" fmla="*/ 114 w 132"/>
                <a:gd name="T77" fmla="*/ 87 h 134"/>
                <a:gd name="T78" fmla="*/ 114 w 132"/>
                <a:gd name="T79" fmla="*/ 86 h 134"/>
                <a:gd name="T80" fmla="*/ 79 w 132"/>
                <a:gd name="T81" fmla="*/ 37 h 134"/>
                <a:gd name="T82" fmla="*/ 43 w 132"/>
                <a:gd name="T83" fmla="*/ 37 h 134"/>
                <a:gd name="T84" fmla="*/ 7 w 132"/>
                <a:gd name="T85" fmla="*/ 86 h 134"/>
                <a:gd name="T86" fmla="*/ 7 w 132"/>
                <a:gd name="T87" fmla="*/ 87 h 134"/>
                <a:gd name="T88" fmla="*/ 57 w 132"/>
                <a:gd name="T89" fmla="*/ 127 h 134"/>
                <a:gd name="T90" fmla="*/ 63 w 132"/>
                <a:gd name="T91" fmla="*/ 127 h 134"/>
                <a:gd name="T92" fmla="*/ 86 w 132"/>
                <a:gd name="T93" fmla="*/ 124 h 134"/>
                <a:gd name="T94" fmla="*/ 44 w 132"/>
                <a:gd name="T95" fmla="*/ 21 h 134"/>
                <a:gd name="T96" fmla="*/ 85 w 132"/>
                <a:gd name="T97" fmla="*/ 8 h 134"/>
                <a:gd name="T98" fmla="*/ 77 w 132"/>
                <a:gd name="T99" fmla="*/ 8 h 134"/>
                <a:gd name="T100" fmla="*/ 71 w 132"/>
                <a:gd name="T101" fmla="*/ 6 h 134"/>
                <a:gd name="T102" fmla="*/ 50 w 132"/>
                <a:gd name="T103" fmla="*/ 6 h 134"/>
                <a:gd name="T104" fmla="*/ 41 w 132"/>
                <a:gd name="T105" fmla="*/ 9 h 134"/>
                <a:gd name="T106" fmla="*/ 44 w 132"/>
                <a:gd name="T107" fmla="*/ 2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2" h="134">
                  <a:moveTo>
                    <a:pt x="99" y="95"/>
                  </a:moveTo>
                  <a:cubicBezTo>
                    <a:pt x="128" y="95"/>
                    <a:pt x="128" y="95"/>
                    <a:pt x="128" y="95"/>
                  </a:cubicBezTo>
                  <a:cubicBezTo>
                    <a:pt x="130" y="95"/>
                    <a:pt x="132" y="97"/>
                    <a:pt x="132" y="100"/>
                  </a:cubicBezTo>
                  <a:cubicBezTo>
                    <a:pt x="132" y="102"/>
                    <a:pt x="130" y="104"/>
                    <a:pt x="128" y="104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96" y="104"/>
                    <a:pt x="94" y="102"/>
                    <a:pt x="94" y="100"/>
                  </a:cubicBezTo>
                  <a:cubicBezTo>
                    <a:pt x="94" y="97"/>
                    <a:pt x="96" y="95"/>
                    <a:pt x="99" y="95"/>
                  </a:cubicBezTo>
                  <a:close/>
                  <a:moveTo>
                    <a:pt x="128" y="107"/>
                  </a:moveTo>
                  <a:cubicBezTo>
                    <a:pt x="99" y="107"/>
                    <a:pt x="99" y="107"/>
                    <a:pt x="99" y="107"/>
                  </a:cubicBezTo>
                  <a:cubicBezTo>
                    <a:pt x="96" y="107"/>
                    <a:pt x="94" y="109"/>
                    <a:pt x="94" y="111"/>
                  </a:cubicBezTo>
                  <a:cubicBezTo>
                    <a:pt x="94" y="114"/>
                    <a:pt x="96" y="116"/>
                    <a:pt x="99" y="116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30" y="116"/>
                    <a:pt x="132" y="114"/>
                    <a:pt x="132" y="111"/>
                  </a:cubicBezTo>
                  <a:cubicBezTo>
                    <a:pt x="132" y="109"/>
                    <a:pt x="130" y="107"/>
                    <a:pt x="128" y="107"/>
                  </a:cubicBezTo>
                  <a:close/>
                  <a:moveTo>
                    <a:pt x="128" y="118"/>
                  </a:moveTo>
                  <a:cubicBezTo>
                    <a:pt x="99" y="118"/>
                    <a:pt x="99" y="118"/>
                    <a:pt x="99" y="118"/>
                  </a:cubicBezTo>
                  <a:cubicBezTo>
                    <a:pt x="96" y="118"/>
                    <a:pt x="94" y="120"/>
                    <a:pt x="94" y="123"/>
                  </a:cubicBezTo>
                  <a:cubicBezTo>
                    <a:pt x="94" y="125"/>
                    <a:pt x="96" y="127"/>
                    <a:pt x="99" y="127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30" y="127"/>
                    <a:pt x="132" y="125"/>
                    <a:pt x="132" y="123"/>
                  </a:cubicBezTo>
                  <a:cubicBezTo>
                    <a:pt x="132" y="120"/>
                    <a:pt x="130" y="118"/>
                    <a:pt x="128" y="118"/>
                  </a:cubicBezTo>
                  <a:close/>
                  <a:moveTo>
                    <a:pt x="59" y="113"/>
                  </a:moveTo>
                  <a:cubicBezTo>
                    <a:pt x="59" y="108"/>
                    <a:pt x="59" y="108"/>
                    <a:pt x="59" y="108"/>
                  </a:cubicBezTo>
                  <a:cubicBezTo>
                    <a:pt x="56" y="108"/>
                    <a:pt x="54" y="107"/>
                    <a:pt x="52" y="106"/>
                  </a:cubicBezTo>
                  <a:cubicBezTo>
                    <a:pt x="50" y="105"/>
                    <a:pt x="48" y="104"/>
                    <a:pt x="47" y="103"/>
                  </a:cubicBezTo>
                  <a:cubicBezTo>
                    <a:pt x="45" y="101"/>
                    <a:pt x="44" y="100"/>
                    <a:pt x="44" y="98"/>
                  </a:cubicBezTo>
                  <a:cubicBezTo>
                    <a:pt x="43" y="97"/>
                    <a:pt x="43" y="95"/>
                    <a:pt x="43" y="94"/>
                  </a:cubicBezTo>
                  <a:cubicBezTo>
                    <a:pt x="43" y="93"/>
                    <a:pt x="43" y="92"/>
                    <a:pt x="44" y="91"/>
                  </a:cubicBezTo>
                  <a:cubicBezTo>
                    <a:pt x="45" y="90"/>
                    <a:pt x="46" y="89"/>
                    <a:pt x="47" y="89"/>
                  </a:cubicBezTo>
                  <a:cubicBezTo>
                    <a:pt x="48" y="89"/>
                    <a:pt x="49" y="90"/>
                    <a:pt x="50" y="90"/>
                  </a:cubicBezTo>
                  <a:cubicBezTo>
                    <a:pt x="51" y="91"/>
                    <a:pt x="51" y="91"/>
                    <a:pt x="51" y="92"/>
                  </a:cubicBezTo>
                  <a:cubicBezTo>
                    <a:pt x="52" y="94"/>
                    <a:pt x="52" y="95"/>
                    <a:pt x="53" y="96"/>
                  </a:cubicBezTo>
                  <a:cubicBezTo>
                    <a:pt x="53" y="97"/>
                    <a:pt x="54" y="98"/>
                    <a:pt x="55" y="99"/>
                  </a:cubicBezTo>
                  <a:cubicBezTo>
                    <a:pt x="56" y="100"/>
                    <a:pt x="57" y="101"/>
                    <a:pt x="59" y="101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6" y="84"/>
                    <a:pt x="53" y="83"/>
                    <a:pt x="51" y="82"/>
                  </a:cubicBezTo>
                  <a:cubicBezTo>
                    <a:pt x="49" y="81"/>
                    <a:pt x="47" y="80"/>
                    <a:pt x="46" y="78"/>
                  </a:cubicBezTo>
                  <a:cubicBezTo>
                    <a:pt x="45" y="76"/>
                    <a:pt x="44" y="74"/>
                    <a:pt x="44" y="71"/>
                  </a:cubicBezTo>
                  <a:cubicBezTo>
                    <a:pt x="44" y="67"/>
                    <a:pt x="45" y="64"/>
                    <a:pt x="48" y="61"/>
                  </a:cubicBezTo>
                  <a:cubicBezTo>
                    <a:pt x="50" y="59"/>
                    <a:pt x="54" y="57"/>
                    <a:pt x="59" y="57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1"/>
                    <a:pt x="59" y="50"/>
                    <a:pt x="61" y="50"/>
                  </a:cubicBezTo>
                  <a:cubicBezTo>
                    <a:pt x="62" y="50"/>
                    <a:pt x="63" y="51"/>
                    <a:pt x="63" y="53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5" y="57"/>
                    <a:pt x="67" y="58"/>
                    <a:pt x="69" y="58"/>
                  </a:cubicBezTo>
                  <a:cubicBezTo>
                    <a:pt x="71" y="59"/>
                    <a:pt x="72" y="60"/>
                    <a:pt x="74" y="62"/>
                  </a:cubicBezTo>
                  <a:cubicBezTo>
                    <a:pt x="75" y="63"/>
                    <a:pt x="75" y="64"/>
                    <a:pt x="76" y="65"/>
                  </a:cubicBezTo>
                  <a:cubicBezTo>
                    <a:pt x="76" y="67"/>
                    <a:pt x="77" y="68"/>
                    <a:pt x="77" y="69"/>
                  </a:cubicBezTo>
                  <a:cubicBezTo>
                    <a:pt x="77" y="70"/>
                    <a:pt x="76" y="71"/>
                    <a:pt x="75" y="72"/>
                  </a:cubicBezTo>
                  <a:cubicBezTo>
                    <a:pt x="75" y="72"/>
                    <a:pt x="74" y="73"/>
                    <a:pt x="72" y="73"/>
                  </a:cubicBezTo>
                  <a:cubicBezTo>
                    <a:pt x="70" y="73"/>
                    <a:pt x="69" y="72"/>
                    <a:pt x="68" y="69"/>
                  </a:cubicBezTo>
                  <a:cubicBezTo>
                    <a:pt x="67" y="66"/>
                    <a:pt x="66" y="65"/>
                    <a:pt x="63" y="64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6" y="78"/>
                    <a:pt x="68" y="79"/>
                    <a:pt x="70" y="80"/>
                  </a:cubicBezTo>
                  <a:cubicBezTo>
                    <a:pt x="71" y="80"/>
                    <a:pt x="73" y="81"/>
                    <a:pt x="74" y="83"/>
                  </a:cubicBezTo>
                  <a:cubicBezTo>
                    <a:pt x="75" y="84"/>
                    <a:pt x="76" y="85"/>
                    <a:pt x="77" y="87"/>
                  </a:cubicBezTo>
                  <a:cubicBezTo>
                    <a:pt x="78" y="89"/>
                    <a:pt x="78" y="91"/>
                    <a:pt x="78" y="93"/>
                  </a:cubicBezTo>
                  <a:cubicBezTo>
                    <a:pt x="78" y="95"/>
                    <a:pt x="78" y="98"/>
                    <a:pt x="77" y="100"/>
                  </a:cubicBezTo>
                  <a:cubicBezTo>
                    <a:pt x="75" y="102"/>
                    <a:pt x="74" y="104"/>
                    <a:pt x="71" y="105"/>
                  </a:cubicBezTo>
                  <a:cubicBezTo>
                    <a:pt x="69" y="107"/>
                    <a:pt x="66" y="108"/>
                    <a:pt x="63" y="108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63" y="114"/>
                    <a:pt x="63" y="115"/>
                    <a:pt x="62" y="116"/>
                  </a:cubicBezTo>
                  <a:cubicBezTo>
                    <a:pt x="62" y="116"/>
                    <a:pt x="62" y="116"/>
                    <a:pt x="61" y="116"/>
                  </a:cubicBezTo>
                  <a:cubicBezTo>
                    <a:pt x="60" y="116"/>
                    <a:pt x="59" y="116"/>
                    <a:pt x="59" y="116"/>
                  </a:cubicBezTo>
                  <a:cubicBezTo>
                    <a:pt x="59" y="115"/>
                    <a:pt x="59" y="114"/>
                    <a:pt x="59" y="113"/>
                  </a:cubicBezTo>
                  <a:close/>
                  <a:moveTo>
                    <a:pt x="63" y="101"/>
                  </a:moveTo>
                  <a:cubicBezTo>
                    <a:pt x="65" y="101"/>
                    <a:pt x="67" y="100"/>
                    <a:pt x="68" y="99"/>
                  </a:cubicBezTo>
                  <a:cubicBezTo>
                    <a:pt x="69" y="97"/>
                    <a:pt x="70" y="96"/>
                    <a:pt x="70" y="94"/>
                  </a:cubicBezTo>
                  <a:cubicBezTo>
                    <a:pt x="70" y="92"/>
                    <a:pt x="69" y="90"/>
                    <a:pt x="68" y="89"/>
                  </a:cubicBezTo>
                  <a:cubicBezTo>
                    <a:pt x="67" y="88"/>
                    <a:pt x="65" y="87"/>
                    <a:pt x="63" y="86"/>
                  </a:cubicBezTo>
                  <a:lnTo>
                    <a:pt x="63" y="101"/>
                  </a:lnTo>
                  <a:close/>
                  <a:moveTo>
                    <a:pt x="59" y="76"/>
                  </a:moveTo>
                  <a:cubicBezTo>
                    <a:pt x="59" y="63"/>
                    <a:pt x="59" y="63"/>
                    <a:pt x="59" y="63"/>
                  </a:cubicBezTo>
                  <a:cubicBezTo>
                    <a:pt x="57" y="64"/>
                    <a:pt x="55" y="65"/>
                    <a:pt x="54" y="66"/>
                  </a:cubicBezTo>
                  <a:cubicBezTo>
                    <a:pt x="53" y="67"/>
                    <a:pt x="53" y="68"/>
                    <a:pt x="53" y="70"/>
                  </a:cubicBezTo>
                  <a:cubicBezTo>
                    <a:pt x="53" y="72"/>
                    <a:pt x="53" y="73"/>
                    <a:pt x="54" y="74"/>
                  </a:cubicBezTo>
                  <a:cubicBezTo>
                    <a:pt x="55" y="75"/>
                    <a:pt x="57" y="76"/>
                    <a:pt x="59" y="76"/>
                  </a:cubicBezTo>
                  <a:close/>
                  <a:moveTo>
                    <a:pt x="92" y="123"/>
                  </a:moveTo>
                  <a:cubicBezTo>
                    <a:pt x="92" y="125"/>
                    <a:pt x="93" y="127"/>
                    <a:pt x="94" y="128"/>
                  </a:cubicBezTo>
                  <a:cubicBezTo>
                    <a:pt x="83" y="133"/>
                    <a:pt x="71" y="134"/>
                    <a:pt x="64" y="134"/>
                  </a:cubicBezTo>
                  <a:cubicBezTo>
                    <a:pt x="64" y="134"/>
                    <a:pt x="63" y="134"/>
                    <a:pt x="63" y="134"/>
                  </a:cubicBezTo>
                  <a:cubicBezTo>
                    <a:pt x="58" y="134"/>
                    <a:pt x="58" y="134"/>
                    <a:pt x="58" y="134"/>
                  </a:cubicBezTo>
                  <a:cubicBezTo>
                    <a:pt x="58" y="134"/>
                    <a:pt x="57" y="134"/>
                    <a:pt x="57" y="134"/>
                  </a:cubicBezTo>
                  <a:cubicBezTo>
                    <a:pt x="52" y="134"/>
                    <a:pt x="43" y="133"/>
                    <a:pt x="33" y="130"/>
                  </a:cubicBezTo>
                  <a:cubicBezTo>
                    <a:pt x="24" y="127"/>
                    <a:pt x="14" y="122"/>
                    <a:pt x="7" y="112"/>
                  </a:cubicBezTo>
                  <a:cubicBezTo>
                    <a:pt x="3" y="106"/>
                    <a:pt x="0" y="97"/>
                    <a:pt x="0" y="87"/>
                  </a:cubicBezTo>
                  <a:cubicBezTo>
                    <a:pt x="0" y="87"/>
                    <a:pt x="0" y="86"/>
                    <a:pt x="0" y="85"/>
                  </a:cubicBezTo>
                  <a:cubicBezTo>
                    <a:pt x="0" y="82"/>
                    <a:pt x="1" y="72"/>
                    <a:pt x="6" y="61"/>
                  </a:cubicBezTo>
                  <a:cubicBezTo>
                    <a:pt x="11" y="51"/>
                    <a:pt x="20" y="40"/>
                    <a:pt x="37" y="32"/>
                  </a:cubicBezTo>
                  <a:cubicBezTo>
                    <a:pt x="37" y="32"/>
                    <a:pt x="37" y="31"/>
                    <a:pt x="37" y="31"/>
                  </a:cubicBezTo>
                  <a:cubicBezTo>
                    <a:pt x="37" y="29"/>
                    <a:pt x="37" y="28"/>
                    <a:pt x="38" y="28"/>
                  </a:cubicBezTo>
                  <a:cubicBezTo>
                    <a:pt x="37" y="27"/>
                    <a:pt x="37" y="26"/>
                    <a:pt x="37" y="24"/>
                  </a:cubicBezTo>
                  <a:cubicBezTo>
                    <a:pt x="37" y="23"/>
                    <a:pt x="37" y="23"/>
                    <a:pt x="38" y="22"/>
                  </a:cubicBezTo>
                  <a:cubicBezTo>
                    <a:pt x="35" y="18"/>
                    <a:pt x="30" y="14"/>
                    <a:pt x="25" y="12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3" y="9"/>
                    <a:pt x="23" y="8"/>
                    <a:pt x="24" y="7"/>
                  </a:cubicBezTo>
                  <a:cubicBezTo>
                    <a:pt x="24" y="7"/>
                    <a:pt x="28" y="2"/>
                    <a:pt x="36" y="2"/>
                  </a:cubicBezTo>
                  <a:cubicBezTo>
                    <a:pt x="38" y="2"/>
                    <a:pt x="40" y="2"/>
                    <a:pt x="42" y="3"/>
                  </a:cubicBezTo>
                  <a:cubicBezTo>
                    <a:pt x="43" y="2"/>
                    <a:pt x="46" y="0"/>
                    <a:pt x="50" y="0"/>
                  </a:cubicBezTo>
                  <a:cubicBezTo>
                    <a:pt x="53" y="0"/>
                    <a:pt x="57" y="1"/>
                    <a:pt x="61" y="3"/>
                  </a:cubicBezTo>
                  <a:cubicBezTo>
                    <a:pt x="64" y="1"/>
                    <a:pt x="68" y="0"/>
                    <a:pt x="71" y="0"/>
                  </a:cubicBezTo>
                  <a:cubicBezTo>
                    <a:pt x="75" y="0"/>
                    <a:pt x="78" y="2"/>
                    <a:pt x="79" y="3"/>
                  </a:cubicBezTo>
                  <a:cubicBezTo>
                    <a:pt x="81" y="2"/>
                    <a:pt x="84" y="2"/>
                    <a:pt x="85" y="2"/>
                  </a:cubicBezTo>
                  <a:cubicBezTo>
                    <a:pt x="93" y="2"/>
                    <a:pt x="97" y="7"/>
                    <a:pt x="97" y="7"/>
                  </a:cubicBezTo>
                  <a:cubicBezTo>
                    <a:pt x="98" y="8"/>
                    <a:pt x="98" y="9"/>
                    <a:pt x="98" y="10"/>
                  </a:cubicBezTo>
                  <a:cubicBezTo>
                    <a:pt x="98" y="11"/>
                    <a:pt x="97" y="12"/>
                    <a:pt x="96" y="12"/>
                  </a:cubicBezTo>
                  <a:cubicBezTo>
                    <a:pt x="91" y="14"/>
                    <a:pt x="87" y="18"/>
                    <a:pt x="84" y="22"/>
                  </a:cubicBezTo>
                  <a:cubicBezTo>
                    <a:pt x="84" y="23"/>
                    <a:pt x="85" y="23"/>
                    <a:pt x="85" y="24"/>
                  </a:cubicBezTo>
                  <a:cubicBezTo>
                    <a:pt x="85" y="26"/>
                    <a:pt x="84" y="27"/>
                    <a:pt x="83" y="28"/>
                  </a:cubicBezTo>
                  <a:cubicBezTo>
                    <a:pt x="84" y="28"/>
                    <a:pt x="85" y="29"/>
                    <a:pt x="85" y="31"/>
                  </a:cubicBezTo>
                  <a:cubicBezTo>
                    <a:pt x="85" y="31"/>
                    <a:pt x="84" y="32"/>
                    <a:pt x="84" y="32"/>
                  </a:cubicBezTo>
                  <a:cubicBezTo>
                    <a:pt x="101" y="40"/>
                    <a:pt x="110" y="51"/>
                    <a:pt x="115" y="61"/>
                  </a:cubicBezTo>
                  <a:cubicBezTo>
                    <a:pt x="120" y="72"/>
                    <a:pt x="121" y="82"/>
                    <a:pt x="121" y="85"/>
                  </a:cubicBezTo>
                  <a:cubicBezTo>
                    <a:pt x="121" y="86"/>
                    <a:pt x="121" y="87"/>
                    <a:pt x="121" y="87"/>
                  </a:cubicBezTo>
                  <a:cubicBezTo>
                    <a:pt x="121" y="89"/>
                    <a:pt x="121" y="91"/>
                    <a:pt x="121" y="93"/>
                  </a:cubicBezTo>
                  <a:cubicBezTo>
                    <a:pt x="114" y="93"/>
                    <a:pt x="114" y="93"/>
                    <a:pt x="114" y="93"/>
                  </a:cubicBezTo>
                  <a:cubicBezTo>
                    <a:pt x="114" y="91"/>
                    <a:pt x="114" y="89"/>
                    <a:pt x="114" y="87"/>
                  </a:cubicBezTo>
                  <a:cubicBezTo>
                    <a:pt x="114" y="87"/>
                    <a:pt x="114" y="87"/>
                    <a:pt x="114" y="87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86"/>
                    <a:pt x="114" y="86"/>
                    <a:pt x="114" y="85"/>
                  </a:cubicBezTo>
                  <a:cubicBezTo>
                    <a:pt x="114" y="82"/>
                    <a:pt x="114" y="74"/>
                    <a:pt x="109" y="64"/>
                  </a:cubicBezTo>
                  <a:cubicBezTo>
                    <a:pt x="104" y="55"/>
                    <a:pt x="95" y="45"/>
                    <a:pt x="79" y="3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26" y="45"/>
                    <a:pt x="17" y="55"/>
                    <a:pt x="12" y="64"/>
                  </a:cubicBezTo>
                  <a:cubicBezTo>
                    <a:pt x="8" y="74"/>
                    <a:pt x="7" y="82"/>
                    <a:pt x="7" y="85"/>
                  </a:cubicBezTo>
                  <a:cubicBezTo>
                    <a:pt x="7" y="86"/>
                    <a:pt x="7" y="86"/>
                    <a:pt x="7" y="86"/>
                  </a:cubicBezTo>
                  <a:cubicBezTo>
                    <a:pt x="7" y="86"/>
                    <a:pt x="7" y="86"/>
                    <a:pt x="7" y="86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7" y="96"/>
                    <a:pt x="10" y="103"/>
                    <a:pt x="13" y="108"/>
                  </a:cubicBezTo>
                  <a:cubicBezTo>
                    <a:pt x="17" y="114"/>
                    <a:pt x="22" y="118"/>
                    <a:pt x="27" y="120"/>
                  </a:cubicBezTo>
                  <a:cubicBezTo>
                    <a:pt x="38" y="126"/>
                    <a:pt x="51" y="127"/>
                    <a:pt x="57" y="127"/>
                  </a:cubicBezTo>
                  <a:cubicBezTo>
                    <a:pt x="57" y="127"/>
                    <a:pt x="58" y="127"/>
                    <a:pt x="58" y="127"/>
                  </a:cubicBezTo>
                  <a:cubicBezTo>
                    <a:pt x="58" y="127"/>
                    <a:pt x="58" y="127"/>
                    <a:pt x="58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27"/>
                    <a:pt x="64" y="127"/>
                    <a:pt x="64" y="127"/>
                  </a:cubicBezTo>
                  <a:cubicBezTo>
                    <a:pt x="69" y="127"/>
                    <a:pt x="77" y="126"/>
                    <a:pt x="86" y="124"/>
                  </a:cubicBezTo>
                  <a:cubicBezTo>
                    <a:pt x="88" y="123"/>
                    <a:pt x="90" y="122"/>
                    <a:pt x="92" y="121"/>
                  </a:cubicBezTo>
                  <a:cubicBezTo>
                    <a:pt x="92" y="122"/>
                    <a:pt x="92" y="122"/>
                    <a:pt x="92" y="123"/>
                  </a:cubicBezTo>
                  <a:close/>
                  <a:moveTo>
                    <a:pt x="44" y="21"/>
                  </a:moveTo>
                  <a:cubicBezTo>
                    <a:pt x="77" y="21"/>
                    <a:pt x="77" y="21"/>
                    <a:pt x="77" y="21"/>
                  </a:cubicBezTo>
                  <a:cubicBezTo>
                    <a:pt x="80" y="17"/>
                    <a:pt x="84" y="12"/>
                    <a:pt x="90" y="9"/>
                  </a:cubicBezTo>
                  <a:cubicBezTo>
                    <a:pt x="88" y="8"/>
                    <a:pt x="87" y="8"/>
                    <a:pt x="85" y="8"/>
                  </a:cubicBezTo>
                  <a:cubicBezTo>
                    <a:pt x="84" y="8"/>
                    <a:pt x="82" y="8"/>
                    <a:pt x="80" y="9"/>
                  </a:cubicBezTo>
                  <a:cubicBezTo>
                    <a:pt x="79" y="10"/>
                    <a:pt x="78" y="9"/>
                    <a:pt x="77" y="8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7" y="8"/>
                    <a:pt x="77" y="8"/>
                    <a:pt x="76" y="8"/>
                  </a:cubicBezTo>
                  <a:cubicBezTo>
                    <a:pt x="76" y="8"/>
                    <a:pt x="76" y="8"/>
                    <a:pt x="75" y="7"/>
                  </a:cubicBezTo>
                  <a:cubicBezTo>
                    <a:pt x="74" y="7"/>
                    <a:pt x="73" y="6"/>
                    <a:pt x="71" y="6"/>
                  </a:cubicBezTo>
                  <a:cubicBezTo>
                    <a:pt x="69" y="6"/>
                    <a:pt x="66" y="7"/>
                    <a:pt x="62" y="9"/>
                  </a:cubicBezTo>
                  <a:cubicBezTo>
                    <a:pt x="61" y="9"/>
                    <a:pt x="60" y="9"/>
                    <a:pt x="59" y="9"/>
                  </a:cubicBezTo>
                  <a:cubicBezTo>
                    <a:pt x="55" y="7"/>
                    <a:pt x="53" y="6"/>
                    <a:pt x="50" y="6"/>
                  </a:cubicBezTo>
                  <a:cubicBezTo>
                    <a:pt x="47" y="6"/>
                    <a:pt x="45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9"/>
                    <a:pt x="42" y="10"/>
                    <a:pt x="41" y="9"/>
                  </a:cubicBezTo>
                  <a:cubicBezTo>
                    <a:pt x="39" y="8"/>
                    <a:pt x="37" y="8"/>
                    <a:pt x="36" y="8"/>
                  </a:cubicBezTo>
                  <a:cubicBezTo>
                    <a:pt x="34" y="8"/>
                    <a:pt x="33" y="8"/>
                    <a:pt x="31" y="9"/>
                  </a:cubicBezTo>
                  <a:cubicBezTo>
                    <a:pt x="37" y="12"/>
                    <a:pt x="41" y="17"/>
                    <a:pt x="44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2" name="Freeform 152"/>
            <p:cNvSpPr>
              <a:spLocks noEditPoints="1"/>
            </p:cNvSpPr>
            <p:nvPr/>
          </p:nvSpPr>
          <p:spPr bwMode="auto">
            <a:xfrm>
              <a:off x="2618260" y="3709021"/>
              <a:ext cx="314108" cy="288032"/>
            </a:xfrm>
            <a:custGeom>
              <a:avLst/>
              <a:gdLst>
                <a:gd name="T0" fmla="*/ 108 w 133"/>
                <a:gd name="T1" fmla="*/ 3 h 122"/>
                <a:gd name="T2" fmla="*/ 43 w 133"/>
                <a:gd name="T3" fmla="*/ 119 h 122"/>
                <a:gd name="T4" fmla="*/ 25 w 133"/>
                <a:gd name="T5" fmla="*/ 119 h 122"/>
                <a:gd name="T6" fmla="*/ 90 w 133"/>
                <a:gd name="T7" fmla="*/ 3 h 122"/>
                <a:gd name="T8" fmla="*/ 108 w 133"/>
                <a:gd name="T9" fmla="*/ 3 h 122"/>
                <a:gd name="T10" fmla="*/ 11 w 133"/>
                <a:gd name="T11" fmla="*/ 52 h 122"/>
                <a:gd name="T12" fmla="*/ 11 w 133"/>
                <a:gd name="T13" fmla="*/ 11 h 122"/>
                <a:gd name="T14" fmla="*/ 52 w 133"/>
                <a:gd name="T15" fmla="*/ 11 h 122"/>
                <a:gd name="T16" fmla="*/ 52 w 133"/>
                <a:gd name="T17" fmla="*/ 52 h 122"/>
                <a:gd name="T18" fmla="*/ 11 w 133"/>
                <a:gd name="T19" fmla="*/ 52 h 122"/>
                <a:gd name="T20" fmla="*/ 18 w 133"/>
                <a:gd name="T21" fmla="*/ 45 h 122"/>
                <a:gd name="T22" fmla="*/ 45 w 133"/>
                <a:gd name="T23" fmla="*/ 45 h 122"/>
                <a:gd name="T24" fmla="*/ 45 w 133"/>
                <a:gd name="T25" fmla="*/ 18 h 122"/>
                <a:gd name="T26" fmla="*/ 18 w 133"/>
                <a:gd name="T27" fmla="*/ 18 h 122"/>
                <a:gd name="T28" fmla="*/ 18 w 133"/>
                <a:gd name="T29" fmla="*/ 45 h 122"/>
                <a:gd name="T30" fmla="*/ 122 w 133"/>
                <a:gd name="T31" fmla="*/ 111 h 122"/>
                <a:gd name="T32" fmla="*/ 81 w 133"/>
                <a:gd name="T33" fmla="*/ 111 h 122"/>
                <a:gd name="T34" fmla="*/ 81 w 133"/>
                <a:gd name="T35" fmla="*/ 70 h 122"/>
                <a:gd name="T36" fmla="*/ 122 w 133"/>
                <a:gd name="T37" fmla="*/ 70 h 122"/>
                <a:gd name="T38" fmla="*/ 122 w 133"/>
                <a:gd name="T39" fmla="*/ 111 h 122"/>
                <a:gd name="T40" fmla="*/ 115 w 133"/>
                <a:gd name="T41" fmla="*/ 77 h 122"/>
                <a:gd name="T42" fmla="*/ 88 w 133"/>
                <a:gd name="T43" fmla="*/ 77 h 122"/>
                <a:gd name="T44" fmla="*/ 88 w 133"/>
                <a:gd name="T45" fmla="*/ 104 h 122"/>
                <a:gd name="T46" fmla="*/ 115 w 133"/>
                <a:gd name="T47" fmla="*/ 104 h 122"/>
                <a:gd name="T48" fmla="*/ 115 w 133"/>
                <a:gd name="T49" fmla="*/ 7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3" h="122">
                  <a:moveTo>
                    <a:pt x="108" y="3"/>
                  </a:moveTo>
                  <a:cubicBezTo>
                    <a:pt x="43" y="119"/>
                    <a:pt x="43" y="119"/>
                    <a:pt x="43" y="119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90" y="3"/>
                    <a:pt x="90" y="3"/>
                    <a:pt x="90" y="3"/>
                  </a:cubicBezTo>
                  <a:lnTo>
                    <a:pt x="108" y="3"/>
                  </a:lnTo>
                  <a:close/>
                  <a:moveTo>
                    <a:pt x="11" y="52"/>
                  </a:moveTo>
                  <a:cubicBezTo>
                    <a:pt x="0" y="41"/>
                    <a:pt x="0" y="22"/>
                    <a:pt x="11" y="11"/>
                  </a:cubicBezTo>
                  <a:cubicBezTo>
                    <a:pt x="22" y="0"/>
                    <a:pt x="40" y="0"/>
                    <a:pt x="52" y="11"/>
                  </a:cubicBezTo>
                  <a:cubicBezTo>
                    <a:pt x="63" y="22"/>
                    <a:pt x="63" y="41"/>
                    <a:pt x="52" y="52"/>
                  </a:cubicBezTo>
                  <a:cubicBezTo>
                    <a:pt x="40" y="63"/>
                    <a:pt x="22" y="63"/>
                    <a:pt x="11" y="52"/>
                  </a:cubicBezTo>
                  <a:close/>
                  <a:moveTo>
                    <a:pt x="18" y="45"/>
                  </a:moveTo>
                  <a:cubicBezTo>
                    <a:pt x="25" y="52"/>
                    <a:pt x="37" y="52"/>
                    <a:pt x="45" y="45"/>
                  </a:cubicBezTo>
                  <a:cubicBezTo>
                    <a:pt x="52" y="37"/>
                    <a:pt x="52" y="26"/>
                    <a:pt x="45" y="18"/>
                  </a:cubicBezTo>
                  <a:cubicBezTo>
                    <a:pt x="37" y="11"/>
                    <a:pt x="25" y="11"/>
                    <a:pt x="18" y="18"/>
                  </a:cubicBezTo>
                  <a:cubicBezTo>
                    <a:pt x="11" y="26"/>
                    <a:pt x="11" y="37"/>
                    <a:pt x="18" y="45"/>
                  </a:cubicBezTo>
                  <a:close/>
                  <a:moveTo>
                    <a:pt x="122" y="111"/>
                  </a:moveTo>
                  <a:cubicBezTo>
                    <a:pt x="111" y="122"/>
                    <a:pt x="92" y="122"/>
                    <a:pt x="81" y="111"/>
                  </a:cubicBezTo>
                  <a:cubicBezTo>
                    <a:pt x="70" y="100"/>
                    <a:pt x="70" y="81"/>
                    <a:pt x="81" y="70"/>
                  </a:cubicBezTo>
                  <a:cubicBezTo>
                    <a:pt x="92" y="59"/>
                    <a:pt x="111" y="59"/>
                    <a:pt x="122" y="70"/>
                  </a:cubicBezTo>
                  <a:cubicBezTo>
                    <a:pt x="133" y="81"/>
                    <a:pt x="133" y="100"/>
                    <a:pt x="122" y="111"/>
                  </a:cubicBezTo>
                  <a:close/>
                  <a:moveTo>
                    <a:pt x="115" y="77"/>
                  </a:moveTo>
                  <a:cubicBezTo>
                    <a:pt x="107" y="70"/>
                    <a:pt x="95" y="70"/>
                    <a:pt x="88" y="77"/>
                  </a:cubicBezTo>
                  <a:cubicBezTo>
                    <a:pt x="81" y="85"/>
                    <a:pt x="81" y="97"/>
                    <a:pt x="88" y="104"/>
                  </a:cubicBezTo>
                  <a:cubicBezTo>
                    <a:pt x="95" y="111"/>
                    <a:pt x="107" y="111"/>
                    <a:pt x="115" y="104"/>
                  </a:cubicBezTo>
                  <a:cubicBezTo>
                    <a:pt x="122" y="97"/>
                    <a:pt x="122" y="85"/>
                    <a:pt x="115" y="7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41338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03648" y="277019"/>
            <a:ext cx="20162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联系方式</a:t>
            </a:r>
          </a:p>
        </p:txBody>
      </p:sp>
      <p:sp>
        <p:nvSpPr>
          <p:cNvPr id="20" name="等腰三角形 19"/>
          <p:cNvSpPr/>
          <p:nvPr/>
        </p:nvSpPr>
        <p:spPr>
          <a:xfrm rot="5400000">
            <a:off x="931893" y="393620"/>
            <a:ext cx="551120" cy="351573"/>
          </a:xfrm>
          <a:prstGeom prst="triangle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过程 20"/>
          <p:cNvSpPr/>
          <p:nvPr/>
        </p:nvSpPr>
        <p:spPr>
          <a:xfrm>
            <a:off x="650666" y="299376"/>
            <a:ext cx="216024" cy="540060"/>
          </a:xfrm>
          <a:prstGeom prst="flowChartProcess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流程图: 过程 21"/>
          <p:cNvSpPr/>
          <p:nvPr/>
        </p:nvSpPr>
        <p:spPr>
          <a:xfrm>
            <a:off x="269667" y="299376"/>
            <a:ext cx="216024" cy="540060"/>
          </a:xfrm>
          <a:prstGeom prst="flowChartProcess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2" name="直接连接符 51"/>
          <p:cNvCxnSpPr/>
          <p:nvPr/>
        </p:nvCxnSpPr>
        <p:spPr>
          <a:xfrm>
            <a:off x="3995936" y="1517692"/>
            <a:ext cx="0" cy="2880320"/>
          </a:xfrm>
          <a:prstGeom prst="line">
            <a:avLst/>
          </a:prstGeom>
          <a:ln w="19050">
            <a:solidFill>
              <a:srgbClr val="39AEB8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13"/>
          <p:cNvSpPr txBox="1"/>
          <p:nvPr/>
        </p:nvSpPr>
        <p:spPr>
          <a:xfrm>
            <a:off x="1487259" y="4009084"/>
            <a:ext cx="179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pxtzcjj@126.com</a:t>
            </a:r>
            <a:endParaRPr lang="zh-CN" altLang="en-US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4" name="文本框 36"/>
          <p:cNvSpPr txBox="1"/>
          <p:nvPr/>
        </p:nvSpPr>
        <p:spPr>
          <a:xfrm>
            <a:off x="1487259" y="2710675"/>
            <a:ext cx="1718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0858-3839247</a:t>
            </a:r>
            <a:endParaRPr lang="zh-CN" altLang="en-US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5" name="文本框 13"/>
          <p:cNvSpPr txBox="1"/>
          <p:nvPr/>
        </p:nvSpPr>
        <p:spPr>
          <a:xfrm>
            <a:off x="1487259" y="2018789"/>
            <a:ext cx="910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何    信</a:t>
            </a:r>
            <a:endParaRPr lang="zh-CN" altLang="en-US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6" name="文本框 13"/>
          <p:cNvSpPr txBox="1"/>
          <p:nvPr/>
        </p:nvSpPr>
        <p:spPr>
          <a:xfrm>
            <a:off x="1487260" y="1411124"/>
            <a:ext cx="2004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盘县投资促进局</a:t>
            </a:r>
            <a:endParaRPr lang="zh-CN" altLang="en-US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7" name="文本框 36"/>
          <p:cNvSpPr txBox="1"/>
          <p:nvPr/>
        </p:nvSpPr>
        <p:spPr>
          <a:xfrm>
            <a:off x="1487259" y="3347868"/>
            <a:ext cx="2004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15308585505</a:t>
            </a:r>
            <a:endParaRPr lang="zh-CN" altLang="en-US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8" name="Oval 86"/>
          <p:cNvSpPr>
            <a:spLocks noChangeArrowheads="1"/>
          </p:cNvSpPr>
          <p:nvPr/>
        </p:nvSpPr>
        <p:spPr bwMode="auto">
          <a:xfrm>
            <a:off x="1195644" y="3658268"/>
            <a:ext cx="23861" cy="20879"/>
          </a:xfrm>
          <a:prstGeom prst="ellipse">
            <a:avLst/>
          </a:prstGeom>
          <a:solidFill>
            <a:srgbClr val="5C52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87"/>
          <p:cNvSpPr>
            <a:spLocks noEditPoints="1"/>
          </p:cNvSpPr>
          <p:nvPr/>
        </p:nvSpPr>
        <p:spPr bwMode="auto">
          <a:xfrm>
            <a:off x="1073244" y="3347610"/>
            <a:ext cx="187907" cy="369848"/>
          </a:xfrm>
          <a:custGeom>
            <a:avLst/>
            <a:gdLst>
              <a:gd name="T0" fmla="*/ 73 w 87"/>
              <a:gd name="T1" fmla="*/ 0 h 171"/>
              <a:gd name="T2" fmla="*/ 13 w 87"/>
              <a:gd name="T3" fmla="*/ 0 h 171"/>
              <a:gd name="T4" fmla="*/ 0 w 87"/>
              <a:gd name="T5" fmla="*/ 13 h 171"/>
              <a:gd name="T6" fmla="*/ 0 w 87"/>
              <a:gd name="T7" fmla="*/ 158 h 171"/>
              <a:gd name="T8" fmla="*/ 13 w 87"/>
              <a:gd name="T9" fmla="*/ 171 h 171"/>
              <a:gd name="T10" fmla="*/ 73 w 87"/>
              <a:gd name="T11" fmla="*/ 171 h 171"/>
              <a:gd name="T12" fmla="*/ 87 w 87"/>
              <a:gd name="T13" fmla="*/ 158 h 171"/>
              <a:gd name="T14" fmla="*/ 87 w 87"/>
              <a:gd name="T15" fmla="*/ 13 h 171"/>
              <a:gd name="T16" fmla="*/ 73 w 87"/>
              <a:gd name="T17" fmla="*/ 0 h 171"/>
              <a:gd name="T18" fmla="*/ 32 w 87"/>
              <a:gd name="T19" fmla="*/ 10 h 171"/>
              <a:gd name="T20" fmla="*/ 55 w 87"/>
              <a:gd name="T21" fmla="*/ 10 h 171"/>
              <a:gd name="T22" fmla="*/ 56 w 87"/>
              <a:gd name="T23" fmla="*/ 11 h 171"/>
              <a:gd name="T24" fmla="*/ 55 w 87"/>
              <a:gd name="T25" fmla="*/ 12 h 171"/>
              <a:gd name="T26" fmla="*/ 32 w 87"/>
              <a:gd name="T27" fmla="*/ 12 h 171"/>
              <a:gd name="T28" fmla="*/ 31 w 87"/>
              <a:gd name="T29" fmla="*/ 11 h 171"/>
              <a:gd name="T30" fmla="*/ 32 w 87"/>
              <a:gd name="T31" fmla="*/ 10 h 171"/>
              <a:gd name="T32" fmla="*/ 43 w 87"/>
              <a:gd name="T33" fmla="*/ 162 h 171"/>
              <a:gd name="T34" fmla="*/ 36 w 87"/>
              <a:gd name="T35" fmla="*/ 154 h 171"/>
              <a:gd name="T36" fmla="*/ 43 w 87"/>
              <a:gd name="T37" fmla="*/ 146 h 171"/>
              <a:gd name="T38" fmla="*/ 51 w 87"/>
              <a:gd name="T39" fmla="*/ 154 h 171"/>
              <a:gd name="T40" fmla="*/ 43 w 87"/>
              <a:gd name="T41" fmla="*/ 162 h 171"/>
              <a:gd name="T42" fmla="*/ 81 w 87"/>
              <a:gd name="T43" fmla="*/ 138 h 171"/>
              <a:gd name="T44" fmla="*/ 5 w 87"/>
              <a:gd name="T45" fmla="*/ 138 h 171"/>
              <a:gd name="T46" fmla="*/ 5 w 87"/>
              <a:gd name="T47" fmla="*/ 26 h 171"/>
              <a:gd name="T48" fmla="*/ 81 w 87"/>
              <a:gd name="T49" fmla="*/ 26 h 171"/>
              <a:gd name="T50" fmla="*/ 81 w 87"/>
              <a:gd name="T51" fmla="*/ 138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7" h="171">
                <a:moveTo>
                  <a:pt x="73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65"/>
                  <a:pt x="6" y="171"/>
                  <a:pt x="13" y="171"/>
                </a:cubicBezTo>
                <a:cubicBezTo>
                  <a:pt x="73" y="171"/>
                  <a:pt x="73" y="171"/>
                  <a:pt x="73" y="171"/>
                </a:cubicBezTo>
                <a:cubicBezTo>
                  <a:pt x="81" y="171"/>
                  <a:pt x="87" y="165"/>
                  <a:pt x="87" y="158"/>
                </a:cubicBezTo>
                <a:cubicBezTo>
                  <a:pt x="87" y="13"/>
                  <a:pt x="87" y="13"/>
                  <a:pt x="87" y="13"/>
                </a:cubicBezTo>
                <a:cubicBezTo>
                  <a:pt x="87" y="6"/>
                  <a:pt x="81" y="0"/>
                  <a:pt x="73" y="0"/>
                </a:cubicBezTo>
                <a:close/>
                <a:moveTo>
                  <a:pt x="32" y="10"/>
                </a:moveTo>
                <a:cubicBezTo>
                  <a:pt x="55" y="10"/>
                  <a:pt x="55" y="10"/>
                  <a:pt x="55" y="10"/>
                </a:cubicBezTo>
                <a:cubicBezTo>
                  <a:pt x="55" y="10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1" y="12"/>
                  <a:pt x="31" y="12"/>
                  <a:pt x="31" y="11"/>
                </a:cubicBezTo>
                <a:cubicBezTo>
                  <a:pt x="31" y="11"/>
                  <a:pt x="31" y="10"/>
                  <a:pt x="32" y="10"/>
                </a:cubicBezTo>
                <a:close/>
                <a:moveTo>
                  <a:pt x="43" y="162"/>
                </a:moveTo>
                <a:cubicBezTo>
                  <a:pt x="39" y="162"/>
                  <a:pt x="36" y="158"/>
                  <a:pt x="36" y="154"/>
                </a:cubicBezTo>
                <a:cubicBezTo>
                  <a:pt x="36" y="150"/>
                  <a:pt x="39" y="146"/>
                  <a:pt x="43" y="146"/>
                </a:cubicBezTo>
                <a:cubicBezTo>
                  <a:pt x="47" y="146"/>
                  <a:pt x="51" y="150"/>
                  <a:pt x="51" y="154"/>
                </a:cubicBezTo>
                <a:cubicBezTo>
                  <a:pt x="51" y="158"/>
                  <a:pt x="47" y="162"/>
                  <a:pt x="43" y="162"/>
                </a:cubicBezTo>
                <a:close/>
                <a:moveTo>
                  <a:pt x="81" y="138"/>
                </a:moveTo>
                <a:cubicBezTo>
                  <a:pt x="5" y="138"/>
                  <a:pt x="5" y="138"/>
                  <a:pt x="5" y="138"/>
                </a:cubicBezTo>
                <a:cubicBezTo>
                  <a:pt x="5" y="26"/>
                  <a:pt x="5" y="26"/>
                  <a:pt x="5" y="26"/>
                </a:cubicBezTo>
                <a:cubicBezTo>
                  <a:pt x="81" y="26"/>
                  <a:pt x="81" y="26"/>
                  <a:pt x="81" y="26"/>
                </a:cubicBezTo>
                <a:lnTo>
                  <a:pt x="81" y="138"/>
                </a:lnTo>
                <a:close/>
              </a:path>
            </a:pathLst>
          </a:custGeom>
          <a:solidFill>
            <a:srgbClr val="55647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0" name="组合 59"/>
          <p:cNvGrpSpPr/>
          <p:nvPr/>
        </p:nvGrpSpPr>
        <p:grpSpPr>
          <a:xfrm>
            <a:off x="1024030" y="2736515"/>
            <a:ext cx="286334" cy="317652"/>
            <a:chOff x="11127788" y="6101450"/>
            <a:chExt cx="286334" cy="317652"/>
          </a:xfrm>
          <a:solidFill>
            <a:srgbClr val="556477"/>
          </a:solidFill>
        </p:grpSpPr>
        <p:sp>
          <p:nvSpPr>
            <p:cNvPr id="61" name="Freeform 314"/>
            <p:cNvSpPr>
              <a:spLocks/>
            </p:cNvSpPr>
            <p:nvPr/>
          </p:nvSpPr>
          <p:spPr bwMode="auto">
            <a:xfrm>
              <a:off x="11203846" y="6101450"/>
              <a:ext cx="71583" cy="125271"/>
            </a:xfrm>
            <a:custGeom>
              <a:avLst/>
              <a:gdLst>
                <a:gd name="T0" fmla="*/ 0 w 33"/>
                <a:gd name="T1" fmla="*/ 2 h 58"/>
                <a:gd name="T2" fmla="*/ 7 w 33"/>
                <a:gd name="T3" fmla="*/ 1 h 58"/>
                <a:gd name="T4" fmla="*/ 24 w 33"/>
                <a:gd name="T5" fmla="*/ 22 h 58"/>
                <a:gd name="T6" fmla="*/ 28 w 33"/>
                <a:gd name="T7" fmla="*/ 57 h 58"/>
                <a:gd name="T8" fmla="*/ 21 w 33"/>
                <a:gd name="T9" fmla="*/ 58 h 58"/>
                <a:gd name="T10" fmla="*/ 0 w 33"/>
                <a:gd name="T11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58">
                  <a:moveTo>
                    <a:pt x="0" y="2"/>
                  </a:move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4" y="0"/>
                    <a:pt x="24" y="22"/>
                  </a:cubicBezTo>
                  <a:cubicBezTo>
                    <a:pt x="33" y="42"/>
                    <a:pt x="29" y="56"/>
                    <a:pt x="28" y="57"/>
                  </a:cubicBezTo>
                  <a:cubicBezTo>
                    <a:pt x="24" y="58"/>
                    <a:pt x="21" y="58"/>
                    <a:pt x="21" y="58"/>
                  </a:cubicBezTo>
                  <a:cubicBezTo>
                    <a:pt x="21" y="58"/>
                    <a:pt x="25" y="2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15"/>
            <p:cNvSpPr>
              <a:spLocks/>
            </p:cNvSpPr>
            <p:nvPr/>
          </p:nvSpPr>
          <p:spPr bwMode="auto">
            <a:xfrm>
              <a:off x="11127788" y="6107415"/>
              <a:ext cx="268438" cy="311687"/>
            </a:xfrm>
            <a:custGeom>
              <a:avLst/>
              <a:gdLst>
                <a:gd name="T0" fmla="*/ 79 w 124"/>
                <a:gd name="T1" fmla="*/ 101 h 144"/>
                <a:gd name="T2" fmla="*/ 74 w 124"/>
                <a:gd name="T3" fmla="*/ 102 h 144"/>
                <a:gd name="T4" fmla="*/ 57 w 124"/>
                <a:gd name="T5" fmla="*/ 85 h 144"/>
                <a:gd name="T6" fmla="*/ 42 w 124"/>
                <a:gd name="T7" fmla="*/ 61 h 144"/>
                <a:gd name="T8" fmla="*/ 52 w 124"/>
                <a:gd name="T9" fmla="*/ 55 h 144"/>
                <a:gd name="T10" fmla="*/ 31 w 124"/>
                <a:gd name="T11" fmla="*/ 0 h 144"/>
                <a:gd name="T12" fmla="*/ 28 w 124"/>
                <a:gd name="T13" fmla="*/ 1 h 144"/>
                <a:gd name="T14" fmla="*/ 7 w 124"/>
                <a:gd name="T15" fmla="*/ 26 h 144"/>
                <a:gd name="T16" fmla="*/ 26 w 124"/>
                <a:gd name="T17" fmla="*/ 90 h 144"/>
                <a:gd name="T18" fmla="*/ 37 w 124"/>
                <a:gd name="T19" fmla="*/ 104 h 144"/>
                <a:gd name="T20" fmla="*/ 40 w 124"/>
                <a:gd name="T21" fmla="*/ 107 h 144"/>
                <a:gd name="T22" fmla="*/ 101 w 124"/>
                <a:gd name="T23" fmla="*/ 143 h 144"/>
                <a:gd name="T24" fmla="*/ 124 w 124"/>
                <a:gd name="T25" fmla="*/ 133 h 144"/>
                <a:gd name="T26" fmla="*/ 79 w 124"/>
                <a:gd name="T27" fmla="*/ 10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4" h="144">
                  <a:moveTo>
                    <a:pt x="79" y="101"/>
                  </a:moveTo>
                  <a:cubicBezTo>
                    <a:pt x="78" y="101"/>
                    <a:pt x="77" y="102"/>
                    <a:pt x="74" y="102"/>
                  </a:cubicBezTo>
                  <a:cubicBezTo>
                    <a:pt x="71" y="101"/>
                    <a:pt x="63" y="92"/>
                    <a:pt x="57" y="85"/>
                  </a:cubicBezTo>
                  <a:cubicBezTo>
                    <a:pt x="52" y="79"/>
                    <a:pt x="41" y="65"/>
                    <a:pt x="42" y="61"/>
                  </a:cubicBezTo>
                  <a:cubicBezTo>
                    <a:pt x="43" y="54"/>
                    <a:pt x="48" y="56"/>
                    <a:pt x="52" y="55"/>
                  </a:cubicBezTo>
                  <a:cubicBezTo>
                    <a:pt x="52" y="47"/>
                    <a:pt x="52" y="20"/>
                    <a:pt x="31" y="0"/>
                  </a:cubicBezTo>
                  <a:cubicBezTo>
                    <a:pt x="30" y="0"/>
                    <a:pt x="29" y="1"/>
                    <a:pt x="28" y="1"/>
                  </a:cubicBezTo>
                  <a:cubicBezTo>
                    <a:pt x="20" y="7"/>
                    <a:pt x="11" y="13"/>
                    <a:pt x="7" y="26"/>
                  </a:cubicBezTo>
                  <a:cubicBezTo>
                    <a:pt x="4" y="36"/>
                    <a:pt x="0" y="52"/>
                    <a:pt x="26" y="90"/>
                  </a:cubicBezTo>
                  <a:cubicBezTo>
                    <a:pt x="29" y="94"/>
                    <a:pt x="32" y="99"/>
                    <a:pt x="37" y="104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73" y="144"/>
                    <a:pt x="90" y="143"/>
                    <a:pt x="101" y="143"/>
                  </a:cubicBezTo>
                  <a:cubicBezTo>
                    <a:pt x="111" y="142"/>
                    <a:pt x="118" y="138"/>
                    <a:pt x="124" y="133"/>
                  </a:cubicBezTo>
                  <a:cubicBezTo>
                    <a:pt x="117" y="126"/>
                    <a:pt x="99" y="108"/>
                    <a:pt x="79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16"/>
            <p:cNvSpPr>
              <a:spLocks/>
            </p:cNvSpPr>
            <p:nvPr/>
          </p:nvSpPr>
          <p:spPr bwMode="auto">
            <a:xfrm>
              <a:off x="11303764" y="6304269"/>
              <a:ext cx="110358" cy="85006"/>
            </a:xfrm>
            <a:custGeom>
              <a:avLst/>
              <a:gdLst>
                <a:gd name="T0" fmla="*/ 50 w 51"/>
                <a:gd name="T1" fmla="*/ 31 h 39"/>
                <a:gd name="T2" fmla="*/ 1 w 51"/>
                <a:gd name="T3" fmla="*/ 1 h 39"/>
                <a:gd name="T4" fmla="*/ 0 w 51"/>
                <a:gd name="T5" fmla="*/ 6 h 39"/>
                <a:gd name="T6" fmla="*/ 17 w 51"/>
                <a:gd name="T7" fmla="*/ 15 h 39"/>
                <a:gd name="T8" fmla="*/ 47 w 51"/>
                <a:gd name="T9" fmla="*/ 39 h 39"/>
                <a:gd name="T10" fmla="*/ 48 w 51"/>
                <a:gd name="T11" fmla="*/ 37 h 39"/>
                <a:gd name="T12" fmla="*/ 50 w 51"/>
                <a:gd name="T13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39">
                  <a:moveTo>
                    <a:pt x="50" y="31"/>
                  </a:moveTo>
                  <a:cubicBezTo>
                    <a:pt x="28" y="1"/>
                    <a:pt x="2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3" y="7"/>
                    <a:pt x="8" y="10"/>
                    <a:pt x="17" y="15"/>
                  </a:cubicBezTo>
                  <a:cubicBezTo>
                    <a:pt x="34" y="25"/>
                    <a:pt x="43" y="34"/>
                    <a:pt x="47" y="39"/>
                  </a:cubicBezTo>
                  <a:cubicBezTo>
                    <a:pt x="47" y="38"/>
                    <a:pt x="48" y="38"/>
                    <a:pt x="48" y="37"/>
                  </a:cubicBezTo>
                  <a:cubicBezTo>
                    <a:pt x="51" y="35"/>
                    <a:pt x="51" y="32"/>
                    <a:pt x="5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011354" y="4096814"/>
            <a:ext cx="311687" cy="193872"/>
            <a:chOff x="470632" y="4116365"/>
            <a:chExt cx="311687" cy="193872"/>
          </a:xfrm>
        </p:grpSpPr>
        <p:sp>
          <p:nvSpPr>
            <p:cNvPr id="65" name="Freeform 151"/>
            <p:cNvSpPr>
              <a:spLocks/>
            </p:cNvSpPr>
            <p:nvPr/>
          </p:nvSpPr>
          <p:spPr bwMode="auto">
            <a:xfrm>
              <a:off x="475106" y="4116365"/>
              <a:ext cx="299756" cy="123780"/>
            </a:xfrm>
            <a:custGeom>
              <a:avLst/>
              <a:gdLst>
                <a:gd name="T0" fmla="*/ 135 w 139"/>
                <a:gd name="T1" fmla="*/ 0 h 57"/>
                <a:gd name="T2" fmla="*/ 4 w 139"/>
                <a:gd name="T3" fmla="*/ 0 h 57"/>
                <a:gd name="T4" fmla="*/ 0 w 139"/>
                <a:gd name="T5" fmla="*/ 1 h 57"/>
                <a:gd name="T6" fmla="*/ 65 w 139"/>
                <a:gd name="T7" fmla="*/ 55 h 57"/>
                <a:gd name="T8" fmla="*/ 74 w 139"/>
                <a:gd name="T9" fmla="*/ 55 h 57"/>
                <a:gd name="T10" fmla="*/ 139 w 139"/>
                <a:gd name="T11" fmla="*/ 1 h 57"/>
                <a:gd name="T12" fmla="*/ 135 w 13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57">
                  <a:moveTo>
                    <a:pt x="13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8" y="57"/>
                    <a:pt x="72" y="57"/>
                    <a:pt x="74" y="55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8" y="0"/>
                    <a:pt x="137" y="0"/>
                    <a:pt x="135" y="0"/>
                  </a:cubicBezTo>
                  <a:close/>
                </a:path>
              </a:pathLst>
            </a:custGeom>
            <a:solidFill>
              <a:srgbClr val="55647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52"/>
            <p:cNvSpPr>
              <a:spLocks noEditPoints="1"/>
            </p:cNvSpPr>
            <p:nvPr/>
          </p:nvSpPr>
          <p:spPr bwMode="auto">
            <a:xfrm>
              <a:off x="470632" y="4135752"/>
              <a:ext cx="311687" cy="174485"/>
            </a:xfrm>
            <a:custGeom>
              <a:avLst/>
              <a:gdLst>
                <a:gd name="T0" fmla="*/ 77 w 144"/>
                <a:gd name="T1" fmla="*/ 55 h 81"/>
                <a:gd name="T2" fmla="*/ 67 w 144"/>
                <a:gd name="T3" fmla="*/ 55 h 81"/>
                <a:gd name="T4" fmla="*/ 0 w 144"/>
                <a:gd name="T5" fmla="*/ 0 h 81"/>
                <a:gd name="T6" fmla="*/ 0 w 144"/>
                <a:gd name="T7" fmla="*/ 74 h 81"/>
                <a:gd name="T8" fmla="*/ 6 w 144"/>
                <a:gd name="T9" fmla="*/ 81 h 81"/>
                <a:gd name="T10" fmla="*/ 137 w 144"/>
                <a:gd name="T11" fmla="*/ 81 h 81"/>
                <a:gd name="T12" fmla="*/ 144 w 144"/>
                <a:gd name="T13" fmla="*/ 74 h 81"/>
                <a:gd name="T14" fmla="*/ 144 w 144"/>
                <a:gd name="T15" fmla="*/ 0 h 81"/>
                <a:gd name="T16" fmla="*/ 77 w 144"/>
                <a:gd name="T17" fmla="*/ 55 h 81"/>
                <a:gd name="T18" fmla="*/ 41 w 144"/>
                <a:gd name="T19" fmla="*/ 45 h 81"/>
                <a:gd name="T20" fmla="*/ 10 w 144"/>
                <a:gd name="T21" fmla="*/ 75 h 81"/>
                <a:gd name="T22" fmla="*/ 8 w 144"/>
                <a:gd name="T23" fmla="*/ 76 h 81"/>
                <a:gd name="T24" fmla="*/ 6 w 144"/>
                <a:gd name="T25" fmla="*/ 75 h 81"/>
                <a:gd name="T26" fmla="*/ 6 w 144"/>
                <a:gd name="T27" fmla="*/ 71 h 81"/>
                <a:gd name="T28" fmla="*/ 37 w 144"/>
                <a:gd name="T29" fmla="*/ 41 h 81"/>
                <a:gd name="T30" fmla="*/ 41 w 144"/>
                <a:gd name="T31" fmla="*/ 41 h 81"/>
                <a:gd name="T32" fmla="*/ 41 w 144"/>
                <a:gd name="T33" fmla="*/ 45 h 81"/>
                <a:gd name="T34" fmla="*/ 138 w 144"/>
                <a:gd name="T35" fmla="*/ 75 h 81"/>
                <a:gd name="T36" fmla="*/ 136 w 144"/>
                <a:gd name="T37" fmla="*/ 76 h 81"/>
                <a:gd name="T38" fmla="*/ 134 w 144"/>
                <a:gd name="T39" fmla="*/ 75 h 81"/>
                <a:gd name="T40" fmla="*/ 102 w 144"/>
                <a:gd name="T41" fmla="*/ 45 h 81"/>
                <a:gd name="T42" fmla="*/ 102 w 144"/>
                <a:gd name="T43" fmla="*/ 41 h 81"/>
                <a:gd name="T44" fmla="*/ 106 w 144"/>
                <a:gd name="T45" fmla="*/ 41 h 81"/>
                <a:gd name="T46" fmla="*/ 138 w 144"/>
                <a:gd name="T47" fmla="*/ 71 h 81"/>
                <a:gd name="T48" fmla="*/ 138 w 144"/>
                <a:gd name="T49" fmla="*/ 7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4" h="81">
                  <a:moveTo>
                    <a:pt x="77" y="55"/>
                  </a:moveTo>
                  <a:cubicBezTo>
                    <a:pt x="74" y="57"/>
                    <a:pt x="69" y="57"/>
                    <a:pt x="67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1"/>
                    <a:pt x="6" y="81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41" y="81"/>
                    <a:pt x="144" y="78"/>
                    <a:pt x="144" y="74"/>
                  </a:cubicBezTo>
                  <a:cubicBezTo>
                    <a:pt x="144" y="0"/>
                    <a:pt x="144" y="0"/>
                    <a:pt x="144" y="0"/>
                  </a:cubicBezTo>
                  <a:lnTo>
                    <a:pt x="77" y="55"/>
                  </a:lnTo>
                  <a:close/>
                  <a:moveTo>
                    <a:pt x="41" y="45"/>
                  </a:moveTo>
                  <a:cubicBezTo>
                    <a:pt x="10" y="75"/>
                    <a:pt x="10" y="75"/>
                    <a:pt x="10" y="75"/>
                  </a:cubicBezTo>
                  <a:cubicBezTo>
                    <a:pt x="9" y="75"/>
                    <a:pt x="8" y="76"/>
                    <a:pt x="8" y="76"/>
                  </a:cubicBezTo>
                  <a:cubicBezTo>
                    <a:pt x="7" y="76"/>
                    <a:pt x="6" y="75"/>
                    <a:pt x="6" y="75"/>
                  </a:cubicBezTo>
                  <a:cubicBezTo>
                    <a:pt x="5" y="74"/>
                    <a:pt x="5" y="72"/>
                    <a:pt x="6" y="7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0"/>
                    <a:pt x="40" y="40"/>
                    <a:pt x="41" y="41"/>
                  </a:cubicBezTo>
                  <a:cubicBezTo>
                    <a:pt x="42" y="42"/>
                    <a:pt x="42" y="44"/>
                    <a:pt x="41" y="45"/>
                  </a:cubicBezTo>
                  <a:close/>
                  <a:moveTo>
                    <a:pt x="138" y="75"/>
                  </a:moveTo>
                  <a:cubicBezTo>
                    <a:pt x="137" y="75"/>
                    <a:pt x="136" y="76"/>
                    <a:pt x="136" y="76"/>
                  </a:cubicBezTo>
                  <a:cubicBezTo>
                    <a:pt x="135" y="76"/>
                    <a:pt x="134" y="75"/>
                    <a:pt x="134" y="75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1" y="44"/>
                    <a:pt x="101" y="42"/>
                    <a:pt x="102" y="41"/>
                  </a:cubicBezTo>
                  <a:cubicBezTo>
                    <a:pt x="103" y="40"/>
                    <a:pt x="105" y="40"/>
                    <a:pt x="106" y="41"/>
                  </a:cubicBezTo>
                  <a:cubicBezTo>
                    <a:pt x="138" y="71"/>
                    <a:pt x="138" y="71"/>
                    <a:pt x="138" y="71"/>
                  </a:cubicBezTo>
                  <a:cubicBezTo>
                    <a:pt x="139" y="72"/>
                    <a:pt x="139" y="74"/>
                    <a:pt x="138" y="75"/>
                  </a:cubicBezTo>
                  <a:close/>
                </a:path>
              </a:pathLst>
            </a:custGeom>
            <a:solidFill>
              <a:srgbClr val="55647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7" name="Freeform 116"/>
          <p:cNvSpPr>
            <a:spLocks noEditPoints="1"/>
          </p:cNvSpPr>
          <p:nvPr/>
        </p:nvSpPr>
        <p:spPr bwMode="auto">
          <a:xfrm>
            <a:off x="1039887" y="1481902"/>
            <a:ext cx="254621" cy="227777"/>
          </a:xfrm>
          <a:custGeom>
            <a:avLst/>
            <a:gdLst>
              <a:gd name="T0" fmla="*/ 209 w 221"/>
              <a:gd name="T1" fmla="*/ 95 h 195"/>
              <a:gd name="T2" fmla="*/ 209 w 221"/>
              <a:gd name="T3" fmla="*/ 82 h 195"/>
              <a:gd name="T4" fmla="*/ 221 w 221"/>
              <a:gd name="T5" fmla="*/ 82 h 195"/>
              <a:gd name="T6" fmla="*/ 221 w 221"/>
              <a:gd name="T7" fmla="*/ 74 h 195"/>
              <a:gd name="T8" fmla="*/ 110 w 221"/>
              <a:gd name="T9" fmla="*/ 0 h 195"/>
              <a:gd name="T10" fmla="*/ 0 w 221"/>
              <a:gd name="T11" fmla="*/ 74 h 195"/>
              <a:gd name="T12" fmla="*/ 0 w 221"/>
              <a:gd name="T13" fmla="*/ 82 h 195"/>
              <a:gd name="T14" fmla="*/ 10 w 221"/>
              <a:gd name="T15" fmla="*/ 82 h 195"/>
              <a:gd name="T16" fmla="*/ 10 w 221"/>
              <a:gd name="T17" fmla="*/ 95 h 195"/>
              <a:gd name="T18" fmla="*/ 23 w 221"/>
              <a:gd name="T19" fmla="*/ 95 h 195"/>
              <a:gd name="T20" fmla="*/ 23 w 221"/>
              <a:gd name="T21" fmla="*/ 166 h 195"/>
              <a:gd name="T22" fmla="*/ 10 w 221"/>
              <a:gd name="T23" fmla="*/ 166 h 195"/>
              <a:gd name="T24" fmla="*/ 10 w 221"/>
              <a:gd name="T25" fmla="*/ 179 h 195"/>
              <a:gd name="T26" fmla="*/ 0 w 221"/>
              <a:gd name="T27" fmla="*/ 179 h 195"/>
              <a:gd name="T28" fmla="*/ 0 w 221"/>
              <a:gd name="T29" fmla="*/ 195 h 195"/>
              <a:gd name="T30" fmla="*/ 221 w 221"/>
              <a:gd name="T31" fmla="*/ 195 h 195"/>
              <a:gd name="T32" fmla="*/ 221 w 221"/>
              <a:gd name="T33" fmla="*/ 179 h 195"/>
              <a:gd name="T34" fmla="*/ 209 w 221"/>
              <a:gd name="T35" fmla="*/ 179 h 195"/>
              <a:gd name="T36" fmla="*/ 209 w 221"/>
              <a:gd name="T37" fmla="*/ 166 h 195"/>
              <a:gd name="T38" fmla="*/ 197 w 221"/>
              <a:gd name="T39" fmla="*/ 166 h 195"/>
              <a:gd name="T40" fmla="*/ 197 w 221"/>
              <a:gd name="T41" fmla="*/ 95 h 195"/>
              <a:gd name="T42" fmla="*/ 209 w 221"/>
              <a:gd name="T43" fmla="*/ 95 h 195"/>
              <a:gd name="T44" fmla="*/ 73 w 221"/>
              <a:gd name="T45" fmla="*/ 166 h 195"/>
              <a:gd name="T46" fmla="*/ 49 w 221"/>
              <a:gd name="T47" fmla="*/ 166 h 195"/>
              <a:gd name="T48" fmla="*/ 49 w 221"/>
              <a:gd name="T49" fmla="*/ 95 h 195"/>
              <a:gd name="T50" fmla="*/ 73 w 221"/>
              <a:gd name="T51" fmla="*/ 95 h 195"/>
              <a:gd name="T52" fmla="*/ 73 w 221"/>
              <a:gd name="T53" fmla="*/ 166 h 195"/>
              <a:gd name="T54" fmla="*/ 122 w 221"/>
              <a:gd name="T55" fmla="*/ 166 h 195"/>
              <a:gd name="T56" fmla="*/ 99 w 221"/>
              <a:gd name="T57" fmla="*/ 166 h 195"/>
              <a:gd name="T58" fmla="*/ 99 w 221"/>
              <a:gd name="T59" fmla="*/ 95 h 195"/>
              <a:gd name="T60" fmla="*/ 122 w 221"/>
              <a:gd name="T61" fmla="*/ 95 h 195"/>
              <a:gd name="T62" fmla="*/ 122 w 221"/>
              <a:gd name="T63" fmla="*/ 166 h 195"/>
              <a:gd name="T64" fmla="*/ 171 w 221"/>
              <a:gd name="T65" fmla="*/ 166 h 195"/>
              <a:gd name="T66" fmla="*/ 148 w 221"/>
              <a:gd name="T67" fmla="*/ 166 h 195"/>
              <a:gd name="T68" fmla="*/ 148 w 221"/>
              <a:gd name="T69" fmla="*/ 95 h 195"/>
              <a:gd name="T70" fmla="*/ 171 w 221"/>
              <a:gd name="T71" fmla="*/ 95 h 195"/>
              <a:gd name="T72" fmla="*/ 171 w 221"/>
              <a:gd name="T73" fmla="*/ 16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1" h="195">
                <a:moveTo>
                  <a:pt x="209" y="95"/>
                </a:moveTo>
                <a:lnTo>
                  <a:pt x="209" y="82"/>
                </a:lnTo>
                <a:lnTo>
                  <a:pt x="221" y="82"/>
                </a:lnTo>
                <a:lnTo>
                  <a:pt x="221" y="74"/>
                </a:lnTo>
                <a:lnTo>
                  <a:pt x="110" y="0"/>
                </a:lnTo>
                <a:lnTo>
                  <a:pt x="0" y="74"/>
                </a:lnTo>
                <a:lnTo>
                  <a:pt x="0" y="82"/>
                </a:lnTo>
                <a:lnTo>
                  <a:pt x="10" y="82"/>
                </a:lnTo>
                <a:lnTo>
                  <a:pt x="10" y="95"/>
                </a:lnTo>
                <a:lnTo>
                  <a:pt x="23" y="95"/>
                </a:lnTo>
                <a:lnTo>
                  <a:pt x="23" y="166"/>
                </a:lnTo>
                <a:lnTo>
                  <a:pt x="10" y="166"/>
                </a:lnTo>
                <a:lnTo>
                  <a:pt x="10" y="179"/>
                </a:lnTo>
                <a:lnTo>
                  <a:pt x="0" y="179"/>
                </a:lnTo>
                <a:lnTo>
                  <a:pt x="0" y="195"/>
                </a:lnTo>
                <a:lnTo>
                  <a:pt x="221" y="195"/>
                </a:lnTo>
                <a:lnTo>
                  <a:pt x="221" y="179"/>
                </a:lnTo>
                <a:lnTo>
                  <a:pt x="209" y="179"/>
                </a:lnTo>
                <a:lnTo>
                  <a:pt x="209" y="166"/>
                </a:lnTo>
                <a:lnTo>
                  <a:pt x="197" y="166"/>
                </a:lnTo>
                <a:lnTo>
                  <a:pt x="197" y="95"/>
                </a:lnTo>
                <a:lnTo>
                  <a:pt x="209" y="95"/>
                </a:lnTo>
                <a:close/>
                <a:moveTo>
                  <a:pt x="73" y="166"/>
                </a:moveTo>
                <a:lnTo>
                  <a:pt x="49" y="166"/>
                </a:lnTo>
                <a:lnTo>
                  <a:pt x="49" y="95"/>
                </a:lnTo>
                <a:lnTo>
                  <a:pt x="73" y="95"/>
                </a:lnTo>
                <a:lnTo>
                  <a:pt x="73" y="166"/>
                </a:lnTo>
                <a:close/>
                <a:moveTo>
                  <a:pt x="122" y="166"/>
                </a:moveTo>
                <a:lnTo>
                  <a:pt x="99" y="166"/>
                </a:lnTo>
                <a:lnTo>
                  <a:pt x="99" y="95"/>
                </a:lnTo>
                <a:lnTo>
                  <a:pt x="122" y="95"/>
                </a:lnTo>
                <a:lnTo>
                  <a:pt x="122" y="166"/>
                </a:lnTo>
                <a:close/>
                <a:moveTo>
                  <a:pt x="171" y="166"/>
                </a:moveTo>
                <a:lnTo>
                  <a:pt x="148" y="166"/>
                </a:lnTo>
                <a:lnTo>
                  <a:pt x="148" y="95"/>
                </a:lnTo>
                <a:lnTo>
                  <a:pt x="171" y="95"/>
                </a:lnTo>
                <a:lnTo>
                  <a:pt x="171" y="166"/>
                </a:lnTo>
                <a:close/>
              </a:path>
            </a:pathLst>
          </a:custGeom>
          <a:solidFill>
            <a:srgbClr val="55647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8" name="组合 67"/>
          <p:cNvGrpSpPr/>
          <p:nvPr/>
        </p:nvGrpSpPr>
        <p:grpSpPr>
          <a:xfrm>
            <a:off x="1018811" y="1923678"/>
            <a:ext cx="275686" cy="559555"/>
            <a:chOff x="6156176" y="3219822"/>
            <a:chExt cx="393700" cy="855663"/>
          </a:xfrm>
        </p:grpSpPr>
        <p:sp>
          <p:nvSpPr>
            <p:cNvPr id="69" name="Freeform 173"/>
            <p:cNvSpPr>
              <a:spLocks/>
            </p:cNvSpPr>
            <p:nvPr/>
          </p:nvSpPr>
          <p:spPr bwMode="auto">
            <a:xfrm>
              <a:off x="6475263" y="3800847"/>
              <a:ext cx="47625" cy="46038"/>
            </a:xfrm>
            <a:custGeom>
              <a:avLst/>
              <a:gdLst>
                <a:gd name="T0" fmla="*/ 1 w 28"/>
                <a:gd name="T1" fmla="*/ 20 h 26"/>
                <a:gd name="T2" fmla="*/ 6 w 28"/>
                <a:gd name="T3" fmla="*/ 15 h 26"/>
                <a:gd name="T4" fmla="*/ 9 w 28"/>
                <a:gd name="T5" fmla="*/ 16 h 26"/>
                <a:gd name="T6" fmla="*/ 17 w 28"/>
                <a:gd name="T7" fmla="*/ 23 h 26"/>
                <a:gd name="T8" fmla="*/ 28 w 28"/>
                <a:gd name="T9" fmla="*/ 0 h 26"/>
                <a:gd name="T10" fmla="*/ 7 w 28"/>
                <a:gd name="T11" fmla="*/ 4 h 26"/>
                <a:gd name="T12" fmla="*/ 1 w 28"/>
                <a:gd name="T13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1" y="20"/>
                  </a:moveTo>
                  <a:cubicBezTo>
                    <a:pt x="0" y="26"/>
                    <a:pt x="6" y="18"/>
                    <a:pt x="6" y="15"/>
                  </a:cubicBezTo>
                  <a:cubicBezTo>
                    <a:pt x="6" y="12"/>
                    <a:pt x="9" y="11"/>
                    <a:pt x="9" y="16"/>
                  </a:cubicBezTo>
                  <a:cubicBezTo>
                    <a:pt x="9" y="21"/>
                    <a:pt x="11" y="23"/>
                    <a:pt x="17" y="23"/>
                  </a:cubicBezTo>
                  <a:cubicBezTo>
                    <a:pt x="26" y="22"/>
                    <a:pt x="28" y="0"/>
                    <a:pt x="28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3" y="4"/>
                    <a:pt x="2" y="13"/>
                    <a:pt x="1" y="20"/>
                  </a:cubicBezTo>
                  <a:close/>
                </a:path>
              </a:pathLst>
            </a:custGeom>
            <a:solidFill>
              <a:srgbClr val="55647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</a:endParaRPr>
            </a:p>
          </p:txBody>
        </p:sp>
        <p:sp>
          <p:nvSpPr>
            <p:cNvPr id="70" name="Freeform 174"/>
            <p:cNvSpPr>
              <a:spLocks/>
            </p:cNvSpPr>
            <p:nvPr/>
          </p:nvSpPr>
          <p:spPr bwMode="auto">
            <a:xfrm>
              <a:off x="6179988" y="3800847"/>
              <a:ext cx="47625" cy="47625"/>
            </a:xfrm>
            <a:custGeom>
              <a:avLst/>
              <a:gdLst>
                <a:gd name="T0" fmla="*/ 21 w 27"/>
                <a:gd name="T1" fmla="*/ 4 h 27"/>
                <a:gd name="T2" fmla="*/ 0 w 27"/>
                <a:gd name="T3" fmla="*/ 0 h 27"/>
                <a:gd name="T4" fmla="*/ 11 w 27"/>
                <a:gd name="T5" fmla="*/ 23 h 27"/>
                <a:gd name="T6" fmla="*/ 18 w 27"/>
                <a:gd name="T7" fmla="*/ 16 h 27"/>
                <a:gd name="T8" fmla="*/ 21 w 27"/>
                <a:gd name="T9" fmla="*/ 15 h 27"/>
                <a:gd name="T10" fmla="*/ 26 w 27"/>
                <a:gd name="T11" fmla="*/ 20 h 27"/>
                <a:gd name="T12" fmla="*/ 21 w 27"/>
                <a:gd name="T13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21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2"/>
                    <a:pt x="11" y="23"/>
                  </a:cubicBezTo>
                  <a:cubicBezTo>
                    <a:pt x="16" y="24"/>
                    <a:pt x="18" y="21"/>
                    <a:pt x="18" y="16"/>
                  </a:cubicBezTo>
                  <a:cubicBezTo>
                    <a:pt x="18" y="12"/>
                    <a:pt x="21" y="12"/>
                    <a:pt x="21" y="15"/>
                  </a:cubicBezTo>
                  <a:cubicBezTo>
                    <a:pt x="21" y="18"/>
                    <a:pt x="27" y="27"/>
                    <a:pt x="26" y="20"/>
                  </a:cubicBezTo>
                  <a:cubicBezTo>
                    <a:pt x="26" y="14"/>
                    <a:pt x="24" y="4"/>
                    <a:pt x="21" y="4"/>
                  </a:cubicBezTo>
                  <a:close/>
                </a:path>
              </a:pathLst>
            </a:custGeom>
            <a:solidFill>
              <a:srgbClr val="55647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</a:endParaRPr>
            </a:p>
          </p:txBody>
        </p:sp>
        <p:sp>
          <p:nvSpPr>
            <p:cNvPr id="71" name="Freeform 175"/>
            <p:cNvSpPr>
              <a:spLocks/>
            </p:cNvSpPr>
            <p:nvPr/>
          </p:nvSpPr>
          <p:spPr bwMode="auto">
            <a:xfrm>
              <a:off x="6156176" y="3457947"/>
              <a:ext cx="393700" cy="617538"/>
            </a:xfrm>
            <a:custGeom>
              <a:avLst/>
              <a:gdLst>
                <a:gd name="T0" fmla="*/ 224 w 226"/>
                <a:gd name="T1" fmla="*/ 36 h 354"/>
                <a:gd name="T2" fmla="*/ 149 w 226"/>
                <a:gd name="T3" fmla="*/ 4 h 354"/>
                <a:gd name="T4" fmla="*/ 145 w 226"/>
                <a:gd name="T5" fmla="*/ 7 h 354"/>
                <a:gd name="T6" fmla="*/ 128 w 226"/>
                <a:gd name="T7" fmla="*/ 81 h 354"/>
                <a:gd name="T8" fmla="*/ 121 w 226"/>
                <a:gd name="T9" fmla="*/ 26 h 354"/>
                <a:gd name="T10" fmla="*/ 123 w 226"/>
                <a:gd name="T11" fmla="*/ 20 h 354"/>
                <a:gd name="T12" fmla="*/ 119 w 226"/>
                <a:gd name="T13" fmla="*/ 13 h 354"/>
                <a:gd name="T14" fmla="*/ 110 w 226"/>
                <a:gd name="T15" fmla="*/ 13 h 354"/>
                <a:gd name="T16" fmla="*/ 106 w 226"/>
                <a:gd name="T17" fmla="*/ 20 h 354"/>
                <a:gd name="T18" fmla="*/ 108 w 226"/>
                <a:gd name="T19" fmla="*/ 25 h 354"/>
                <a:gd name="T20" fmla="*/ 101 w 226"/>
                <a:gd name="T21" fmla="*/ 77 h 354"/>
                <a:gd name="T22" fmla="*/ 101 w 226"/>
                <a:gd name="T23" fmla="*/ 80 h 354"/>
                <a:gd name="T24" fmla="*/ 80 w 226"/>
                <a:gd name="T25" fmla="*/ 4 h 354"/>
                <a:gd name="T26" fmla="*/ 78 w 226"/>
                <a:gd name="T27" fmla="*/ 4 h 354"/>
                <a:gd name="T28" fmla="*/ 2 w 226"/>
                <a:gd name="T29" fmla="*/ 44 h 354"/>
                <a:gd name="T30" fmla="*/ 12 w 226"/>
                <a:gd name="T31" fmla="*/ 188 h 354"/>
                <a:gd name="T32" fmla="*/ 39 w 226"/>
                <a:gd name="T33" fmla="*/ 194 h 354"/>
                <a:gd name="T34" fmla="*/ 34 w 226"/>
                <a:gd name="T35" fmla="*/ 65 h 354"/>
                <a:gd name="T36" fmla="*/ 38 w 226"/>
                <a:gd name="T37" fmla="*/ 68 h 354"/>
                <a:gd name="T38" fmla="*/ 38 w 226"/>
                <a:gd name="T39" fmla="*/ 68 h 354"/>
                <a:gd name="T40" fmla="*/ 42 w 226"/>
                <a:gd name="T41" fmla="*/ 132 h 354"/>
                <a:gd name="T42" fmla="*/ 48 w 226"/>
                <a:gd name="T43" fmla="*/ 198 h 354"/>
                <a:gd name="T44" fmla="*/ 48 w 226"/>
                <a:gd name="T45" fmla="*/ 199 h 354"/>
                <a:gd name="T46" fmla="*/ 55 w 226"/>
                <a:gd name="T47" fmla="*/ 212 h 354"/>
                <a:gd name="T48" fmla="*/ 66 w 226"/>
                <a:gd name="T49" fmla="*/ 354 h 354"/>
                <a:gd name="T50" fmla="*/ 95 w 226"/>
                <a:gd name="T51" fmla="*/ 354 h 354"/>
                <a:gd name="T52" fmla="*/ 108 w 226"/>
                <a:gd name="T53" fmla="*/ 243 h 354"/>
                <a:gd name="T54" fmla="*/ 111 w 226"/>
                <a:gd name="T55" fmla="*/ 243 h 354"/>
                <a:gd name="T56" fmla="*/ 114 w 226"/>
                <a:gd name="T57" fmla="*/ 243 h 354"/>
                <a:gd name="T58" fmla="*/ 128 w 226"/>
                <a:gd name="T59" fmla="*/ 354 h 354"/>
                <a:gd name="T60" fmla="*/ 157 w 226"/>
                <a:gd name="T61" fmla="*/ 354 h 354"/>
                <a:gd name="T62" fmla="*/ 167 w 226"/>
                <a:gd name="T63" fmla="*/ 214 h 354"/>
                <a:gd name="T64" fmla="*/ 175 w 226"/>
                <a:gd name="T65" fmla="*/ 199 h 354"/>
                <a:gd name="T66" fmla="*/ 175 w 226"/>
                <a:gd name="T67" fmla="*/ 198 h 354"/>
                <a:gd name="T68" fmla="*/ 179 w 226"/>
                <a:gd name="T69" fmla="*/ 154 h 354"/>
                <a:gd name="T70" fmla="*/ 185 w 226"/>
                <a:gd name="T71" fmla="*/ 70 h 354"/>
                <a:gd name="T72" fmla="*/ 185 w 226"/>
                <a:gd name="T73" fmla="*/ 70 h 354"/>
                <a:gd name="T74" fmla="*/ 189 w 226"/>
                <a:gd name="T75" fmla="*/ 65 h 354"/>
                <a:gd name="T76" fmla="*/ 188 w 226"/>
                <a:gd name="T77" fmla="*/ 193 h 354"/>
                <a:gd name="T78" fmla="*/ 211 w 226"/>
                <a:gd name="T79" fmla="*/ 189 h 354"/>
                <a:gd name="T80" fmla="*/ 224 w 226"/>
                <a:gd name="T81" fmla="*/ 36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354">
                  <a:moveTo>
                    <a:pt x="224" y="36"/>
                  </a:moveTo>
                  <a:cubicBezTo>
                    <a:pt x="222" y="30"/>
                    <a:pt x="182" y="0"/>
                    <a:pt x="149" y="4"/>
                  </a:cubicBezTo>
                  <a:cubicBezTo>
                    <a:pt x="149" y="5"/>
                    <a:pt x="147" y="6"/>
                    <a:pt x="145" y="7"/>
                  </a:cubicBezTo>
                  <a:cubicBezTo>
                    <a:pt x="128" y="81"/>
                    <a:pt x="128" y="81"/>
                    <a:pt x="128" y="81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9" y="4"/>
                    <a:pt x="79" y="4"/>
                    <a:pt x="78" y="4"/>
                  </a:cubicBezTo>
                  <a:cubicBezTo>
                    <a:pt x="44" y="9"/>
                    <a:pt x="3" y="21"/>
                    <a:pt x="2" y="44"/>
                  </a:cubicBezTo>
                  <a:cubicBezTo>
                    <a:pt x="0" y="54"/>
                    <a:pt x="7" y="163"/>
                    <a:pt x="12" y="188"/>
                  </a:cubicBezTo>
                  <a:cubicBezTo>
                    <a:pt x="22" y="195"/>
                    <a:pt x="34" y="194"/>
                    <a:pt x="39" y="194"/>
                  </a:cubicBezTo>
                  <a:cubicBezTo>
                    <a:pt x="37" y="176"/>
                    <a:pt x="32" y="62"/>
                    <a:pt x="34" y="65"/>
                  </a:cubicBezTo>
                  <a:cubicBezTo>
                    <a:pt x="36" y="66"/>
                    <a:pt x="37" y="67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2" y="132"/>
                    <a:pt x="42" y="132"/>
                    <a:pt x="42" y="132"/>
                  </a:cubicBezTo>
                  <a:cubicBezTo>
                    <a:pt x="45" y="169"/>
                    <a:pt x="48" y="197"/>
                    <a:pt x="48" y="198"/>
                  </a:cubicBezTo>
                  <a:cubicBezTo>
                    <a:pt x="48" y="199"/>
                    <a:pt x="48" y="199"/>
                    <a:pt x="48" y="199"/>
                  </a:cubicBezTo>
                  <a:cubicBezTo>
                    <a:pt x="50" y="204"/>
                    <a:pt x="52" y="208"/>
                    <a:pt x="55" y="212"/>
                  </a:cubicBezTo>
                  <a:cubicBezTo>
                    <a:pt x="66" y="354"/>
                    <a:pt x="66" y="354"/>
                    <a:pt x="66" y="354"/>
                  </a:cubicBezTo>
                  <a:cubicBezTo>
                    <a:pt x="95" y="354"/>
                    <a:pt x="95" y="354"/>
                    <a:pt x="95" y="354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9" y="243"/>
                    <a:pt x="110" y="243"/>
                    <a:pt x="111" y="243"/>
                  </a:cubicBezTo>
                  <a:cubicBezTo>
                    <a:pt x="112" y="243"/>
                    <a:pt x="113" y="243"/>
                    <a:pt x="114" y="243"/>
                  </a:cubicBezTo>
                  <a:cubicBezTo>
                    <a:pt x="128" y="354"/>
                    <a:pt x="128" y="354"/>
                    <a:pt x="128" y="354"/>
                  </a:cubicBezTo>
                  <a:cubicBezTo>
                    <a:pt x="157" y="354"/>
                    <a:pt x="157" y="354"/>
                    <a:pt x="157" y="354"/>
                  </a:cubicBezTo>
                  <a:cubicBezTo>
                    <a:pt x="167" y="214"/>
                    <a:pt x="167" y="214"/>
                    <a:pt x="167" y="214"/>
                  </a:cubicBezTo>
                  <a:cubicBezTo>
                    <a:pt x="171" y="209"/>
                    <a:pt x="173" y="204"/>
                    <a:pt x="175" y="199"/>
                  </a:cubicBezTo>
                  <a:cubicBezTo>
                    <a:pt x="175" y="198"/>
                    <a:pt x="175" y="198"/>
                    <a:pt x="175" y="198"/>
                  </a:cubicBezTo>
                  <a:cubicBezTo>
                    <a:pt x="175" y="197"/>
                    <a:pt x="177" y="180"/>
                    <a:pt x="179" y="154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86" y="68"/>
                    <a:pt x="187" y="66"/>
                    <a:pt x="189" y="65"/>
                  </a:cubicBezTo>
                  <a:cubicBezTo>
                    <a:pt x="192" y="60"/>
                    <a:pt x="190" y="175"/>
                    <a:pt x="188" y="193"/>
                  </a:cubicBezTo>
                  <a:cubicBezTo>
                    <a:pt x="193" y="195"/>
                    <a:pt x="201" y="193"/>
                    <a:pt x="211" y="189"/>
                  </a:cubicBezTo>
                  <a:cubicBezTo>
                    <a:pt x="216" y="164"/>
                    <a:pt x="226" y="47"/>
                    <a:pt x="224" y="36"/>
                  </a:cubicBezTo>
                  <a:close/>
                </a:path>
              </a:pathLst>
            </a:custGeom>
            <a:solidFill>
              <a:srgbClr val="55647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</a:endParaRPr>
            </a:p>
          </p:txBody>
        </p:sp>
        <p:sp>
          <p:nvSpPr>
            <p:cNvPr id="72" name="Freeform 176"/>
            <p:cNvSpPr>
              <a:spLocks/>
            </p:cNvSpPr>
            <p:nvPr/>
          </p:nvSpPr>
          <p:spPr bwMode="auto">
            <a:xfrm>
              <a:off x="6267301" y="3219822"/>
              <a:ext cx="173038" cy="249238"/>
            </a:xfrm>
            <a:custGeom>
              <a:avLst/>
              <a:gdLst>
                <a:gd name="T0" fmla="*/ 4 w 99"/>
                <a:gd name="T1" fmla="*/ 67 h 143"/>
                <a:gd name="T2" fmla="*/ 0 w 99"/>
                <a:gd name="T3" fmla="*/ 83 h 143"/>
                <a:gd name="T4" fmla="*/ 4 w 99"/>
                <a:gd name="T5" fmla="*/ 99 h 143"/>
                <a:gd name="T6" fmla="*/ 6 w 99"/>
                <a:gd name="T7" fmla="*/ 95 h 143"/>
                <a:gd name="T8" fmla="*/ 50 w 99"/>
                <a:gd name="T9" fmla="*/ 143 h 143"/>
                <a:gd name="T10" fmla="*/ 93 w 99"/>
                <a:gd name="T11" fmla="*/ 93 h 143"/>
                <a:gd name="T12" fmla="*/ 95 w 99"/>
                <a:gd name="T13" fmla="*/ 98 h 143"/>
                <a:gd name="T14" fmla="*/ 99 w 99"/>
                <a:gd name="T15" fmla="*/ 82 h 143"/>
                <a:gd name="T16" fmla="*/ 95 w 99"/>
                <a:gd name="T17" fmla="*/ 66 h 143"/>
                <a:gd name="T18" fmla="*/ 94 w 99"/>
                <a:gd name="T19" fmla="*/ 67 h 143"/>
                <a:gd name="T20" fmla="*/ 94 w 99"/>
                <a:gd name="T21" fmla="*/ 53 h 143"/>
                <a:gd name="T22" fmla="*/ 57 w 99"/>
                <a:gd name="T23" fmla="*/ 44 h 143"/>
                <a:gd name="T24" fmla="*/ 63 w 99"/>
                <a:gd name="T25" fmla="*/ 46 h 143"/>
                <a:gd name="T26" fmla="*/ 98 w 99"/>
                <a:gd name="T27" fmla="*/ 34 h 143"/>
                <a:gd name="T28" fmla="*/ 17 w 99"/>
                <a:gd name="T29" fmla="*/ 26 h 143"/>
                <a:gd name="T30" fmla="*/ 1 w 99"/>
                <a:gd name="T31" fmla="*/ 37 h 143"/>
                <a:gd name="T32" fmla="*/ 12 w 99"/>
                <a:gd name="T33" fmla="*/ 36 h 143"/>
                <a:gd name="T34" fmla="*/ 5 w 99"/>
                <a:gd name="T35" fmla="*/ 59 h 143"/>
                <a:gd name="T36" fmla="*/ 4 w 99"/>
                <a:gd name="T37" fmla="*/ 67 h 143"/>
                <a:gd name="T38" fmla="*/ 4 w 99"/>
                <a:gd name="T39" fmla="*/ 6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143">
                  <a:moveTo>
                    <a:pt x="4" y="67"/>
                  </a:moveTo>
                  <a:cubicBezTo>
                    <a:pt x="2" y="67"/>
                    <a:pt x="0" y="74"/>
                    <a:pt x="0" y="83"/>
                  </a:cubicBezTo>
                  <a:cubicBezTo>
                    <a:pt x="0" y="92"/>
                    <a:pt x="2" y="99"/>
                    <a:pt x="4" y="99"/>
                  </a:cubicBezTo>
                  <a:cubicBezTo>
                    <a:pt x="5" y="99"/>
                    <a:pt x="6" y="98"/>
                    <a:pt x="6" y="95"/>
                  </a:cubicBezTo>
                  <a:cubicBezTo>
                    <a:pt x="13" y="122"/>
                    <a:pt x="37" y="143"/>
                    <a:pt x="50" y="143"/>
                  </a:cubicBezTo>
                  <a:cubicBezTo>
                    <a:pt x="67" y="143"/>
                    <a:pt x="89" y="124"/>
                    <a:pt x="93" y="93"/>
                  </a:cubicBezTo>
                  <a:cubicBezTo>
                    <a:pt x="93" y="96"/>
                    <a:pt x="94" y="98"/>
                    <a:pt x="95" y="98"/>
                  </a:cubicBezTo>
                  <a:cubicBezTo>
                    <a:pt x="98" y="98"/>
                    <a:pt x="99" y="91"/>
                    <a:pt x="99" y="82"/>
                  </a:cubicBezTo>
                  <a:cubicBezTo>
                    <a:pt x="99" y="73"/>
                    <a:pt x="98" y="66"/>
                    <a:pt x="95" y="66"/>
                  </a:cubicBezTo>
                  <a:cubicBezTo>
                    <a:pt x="95" y="66"/>
                    <a:pt x="95" y="66"/>
                    <a:pt x="94" y="67"/>
                  </a:cubicBezTo>
                  <a:cubicBezTo>
                    <a:pt x="95" y="63"/>
                    <a:pt x="95" y="58"/>
                    <a:pt x="94" y="53"/>
                  </a:cubicBezTo>
                  <a:cubicBezTo>
                    <a:pt x="86" y="59"/>
                    <a:pt x="72" y="51"/>
                    <a:pt x="57" y="44"/>
                  </a:cubicBezTo>
                  <a:cubicBezTo>
                    <a:pt x="59" y="45"/>
                    <a:pt x="61" y="46"/>
                    <a:pt x="63" y="46"/>
                  </a:cubicBezTo>
                  <a:cubicBezTo>
                    <a:pt x="88" y="59"/>
                    <a:pt x="98" y="34"/>
                    <a:pt x="98" y="34"/>
                  </a:cubicBezTo>
                  <a:cubicBezTo>
                    <a:pt x="98" y="34"/>
                    <a:pt x="67" y="0"/>
                    <a:pt x="17" y="26"/>
                  </a:cubicBezTo>
                  <a:cubicBezTo>
                    <a:pt x="13" y="28"/>
                    <a:pt x="7" y="34"/>
                    <a:pt x="1" y="37"/>
                  </a:cubicBezTo>
                  <a:cubicBezTo>
                    <a:pt x="1" y="37"/>
                    <a:pt x="6" y="36"/>
                    <a:pt x="12" y="36"/>
                  </a:cubicBezTo>
                  <a:cubicBezTo>
                    <a:pt x="7" y="40"/>
                    <a:pt x="4" y="47"/>
                    <a:pt x="5" y="59"/>
                  </a:cubicBezTo>
                  <a:cubicBezTo>
                    <a:pt x="5" y="61"/>
                    <a:pt x="4" y="64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lose/>
                </a:path>
              </a:pathLst>
            </a:custGeom>
            <a:solidFill>
              <a:srgbClr val="55647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</a:endParaRPr>
            </a:p>
          </p:txBody>
        </p:sp>
      </p:grp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40151"/>
            <a:ext cx="4246905" cy="226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5627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桌面\图片存档\psd1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7" b="3027"/>
          <a:stretch/>
        </p:blipFill>
        <p:spPr bwMode="auto">
          <a:xfrm>
            <a:off x="-2" y="0"/>
            <a:ext cx="9144001" cy="515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-1" y="2307"/>
            <a:ext cx="9143999" cy="51435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184970" y="2052836"/>
            <a:ext cx="47740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40BBC4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THANK YOU</a:t>
            </a:r>
            <a:endParaRPr lang="zh-CN" altLang="en-US" sz="6000" b="1" dirty="0">
              <a:solidFill>
                <a:srgbClr val="40BBC4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30032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7" t="15518" r="12837" b="-84"/>
          <a:stretch/>
        </p:blipFill>
        <p:spPr bwMode="auto">
          <a:xfrm>
            <a:off x="0" y="1071"/>
            <a:ext cx="9144001" cy="434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-1587" y="-3398"/>
            <a:ext cx="9143999" cy="51435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2310084"/>
            <a:ext cx="9144000" cy="2829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平行四边形 1"/>
          <p:cNvSpPr/>
          <p:nvPr/>
        </p:nvSpPr>
        <p:spPr>
          <a:xfrm>
            <a:off x="937200" y="14763"/>
            <a:ext cx="3634801" cy="5131309"/>
          </a:xfrm>
          <a:prstGeom prst="parallelogram">
            <a:avLst>
              <a:gd name="adj" fmla="val 28155"/>
            </a:avLst>
          </a:prstGeom>
          <a:solidFill>
            <a:srgbClr val="39AEB8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en-US" altLang="zh-CN" sz="9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01</a:t>
            </a:r>
            <a:endParaRPr lang="zh-CN" altLang="en-US" sz="9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4088" y="2647950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项目概况</a:t>
            </a:r>
            <a:endParaRPr lang="zh-CN" altLang="en-US" sz="4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571998" y="3479301"/>
            <a:ext cx="4248474" cy="0"/>
          </a:xfrm>
          <a:prstGeom prst="line">
            <a:avLst/>
          </a:prstGeom>
          <a:ln>
            <a:solidFill>
              <a:srgbClr val="55647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48183" y="3745475"/>
            <a:ext cx="1625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项目背景</a:t>
            </a:r>
            <a:endParaRPr lang="en-US" altLang="zh-CN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82700" y="3745475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建设地点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48183" y="4227934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场址属性</a:t>
            </a:r>
          </a:p>
        </p:txBody>
      </p:sp>
    </p:spTree>
    <p:extLst>
      <p:ext uri="{BB962C8B-B14F-4D97-AF65-F5344CB8AC3E}">
        <p14:creationId xmlns:p14="http://schemas.microsoft.com/office/powerpoint/2010/main" val="1573661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/>
        </p:nvSpPr>
        <p:spPr>
          <a:xfrm rot="5400000">
            <a:off x="931893" y="396209"/>
            <a:ext cx="551120" cy="351573"/>
          </a:xfrm>
          <a:prstGeom prst="triangle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流程图: 过程 3"/>
          <p:cNvSpPr/>
          <p:nvPr/>
        </p:nvSpPr>
        <p:spPr>
          <a:xfrm>
            <a:off x="650666" y="301965"/>
            <a:ext cx="216024" cy="540060"/>
          </a:xfrm>
          <a:prstGeom prst="flowChartProcess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流程图: 过程 4"/>
          <p:cNvSpPr/>
          <p:nvPr/>
        </p:nvSpPr>
        <p:spPr>
          <a:xfrm>
            <a:off x="269667" y="301965"/>
            <a:ext cx="216024" cy="540060"/>
          </a:xfrm>
          <a:prstGeom prst="flowChartProcess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392242" y="308183"/>
            <a:ext cx="5123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项目概况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项目背景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67544" y="987574"/>
            <a:ext cx="8032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39AEB8"/>
              </a:buClr>
            </a:pPr>
            <a:r>
              <a:rPr lang="zh-CN" altLang="en-US" b="1" dirty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热塑性聚氨酯弹性体</a:t>
            </a:r>
            <a:r>
              <a:rPr lang="zh-CN" altLang="en-US" b="1" dirty="0" smtClean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 smtClean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耐磨性好</a:t>
            </a:r>
            <a:r>
              <a:rPr lang="zh-CN" altLang="en-US" dirty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 smtClean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拉伸强度高的热塑性弹性体材料，应用广泛</a:t>
            </a:r>
            <a:endParaRPr lang="en-US" altLang="zh-CN" dirty="0">
              <a:solidFill>
                <a:srgbClr val="39AE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037" y="1682282"/>
            <a:ext cx="4074187" cy="312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961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66690" y="1419622"/>
            <a:ext cx="3633302" cy="3168352"/>
          </a:xfrm>
          <a:prstGeom prst="rect">
            <a:avLst/>
          </a:prstGeom>
          <a:solidFill>
            <a:srgbClr val="39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38698" y="1491630"/>
            <a:ext cx="3489286" cy="720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rot="5400000">
            <a:off x="931893" y="396209"/>
            <a:ext cx="551120" cy="351573"/>
          </a:xfrm>
          <a:prstGeom prst="triangle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流程图: 过程 3"/>
          <p:cNvSpPr/>
          <p:nvPr/>
        </p:nvSpPr>
        <p:spPr>
          <a:xfrm>
            <a:off x="650666" y="301965"/>
            <a:ext cx="216024" cy="540060"/>
          </a:xfrm>
          <a:prstGeom prst="flowChartProcess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流程图: 过程 4"/>
          <p:cNvSpPr/>
          <p:nvPr/>
        </p:nvSpPr>
        <p:spPr>
          <a:xfrm>
            <a:off x="269667" y="301965"/>
            <a:ext cx="216024" cy="540060"/>
          </a:xfrm>
          <a:prstGeom prst="flowChartProcess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392242" y="308183"/>
            <a:ext cx="3755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项目概况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建设地点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16702" y="1652042"/>
            <a:ext cx="2106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2000" b="1" dirty="0" smtClean="0">
                <a:solidFill>
                  <a:srgbClr val="5564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盘</a:t>
            </a:r>
            <a:r>
              <a:rPr lang="zh-CN" altLang="en-US" sz="2000" b="1" dirty="0" smtClean="0">
                <a:solidFill>
                  <a:srgbClr val="5564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北经济开发区</a:t>
            </a:r>
            <a:endParaRPr lang="en-US" altLang="zh-CN" sz="2000" b="1" dirty="0" smtClean="0">
              <a:solidFill>
                <a:srgbClr val="55647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71600" y="2463735"/>
            <a:ext cx="339631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zh-CN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盘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县三大产业园</a:t>
            </a:r>
            <a:r>
              <a:rPr lang="zh-CN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之一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zh-CN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贵州省“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工程”中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个产业园区</a:t>
            </a:r>
            <a:r>
              <a:rPr lang="zh-CN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之一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打造的百亿级产业园区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850979"/>
            <a:ext cx="3096343" cy="42066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60232" y="408391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盘南产业园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712583" y="4352293"/>
            <a:ext cx="91665" cy="916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2174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5400000">
            <a:off x="931893" y="396209"/>
            <a:ext cx="551120" cy="351573"/>
          </a:xfrm>
          <a:prstGeom prst="triangle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过程 7"/>
          <p:cNvSpPr/>
          <p:nvPr/>
        </p:nvSpPr>
        <p:spPr>
          <a:xfrm>
            <a:off x="650666" y="301965"/>
            <a:ext cx="216024" cy="540060"/>
          </a:xfrm>
          <a:prstGeom prst="flowChartProcess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过程 8"/>
          <p:cNvSpPr/>
          <p:nvPr/>
        </p:nvSpPr>
        <p:spPr>
          <a:xfrm>
            <a:off x="269667" y="301965"/>
            <a:ext cx="216024" cy="540060"/>
          </a:xfrm>
          <a:prstGeom prst="flowChartProcess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392242" y="308183"/>
            <a:ext cx="3755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项目概况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场址属性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508104" y="1419622"/>
            <a:ext cx="323619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39AEB8"/>
              </a:buClr>
              <a:buFont typeface="Wingdings" pitchFamily="2" charset="2"/>
              <a:buChar char="p"/>
            </a:pPr>
            <a:r>
              <a:rPr lang="zh-CN" altLang="en-US" sz="1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产业方向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：重点发展能源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化工、冶金材料、新型建材、现代装备制造、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节能环保型等产业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Clr>
                <a:srgbClr val="39AEB8"/>
              </a:buClr>
              <a:buFont typeface="Wingdings" pitchFamily="2" charset="2"/>
              <a:buChar char="p"/>
            </a:pPr>
            <a:r>
              <a:rPr lang="zh-CN" altLang="en-US" sz="1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区划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：鸡场坪工业园、洒基工业园、柏果工业园和松河产业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园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Clr>
                <a:srgbClr val="39AEB8"/>
              </a:buClr>
              <a:buFont typeface="Wingdings" pitchFamily="2" charset="2"/>
              <a:buChar char="p"/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设施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：“九通一平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”建设标准，投入资金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多亿元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71" y="1419622"/>
            <a:ext cx="4549793" cy="314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933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7" t="15518" r="12837" b="-84"/>
          <a:stretch/>
        </p:blipFill>
        <p:spPr bwMode="auto">
          <a:xfrm>
            <a:off x="0" y="1071"/>
            <a:ext cx="9144001" cy="434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-1587" y="-3398"/>
            <a:ext cx="9143999" cy="51435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2310084"/>
            <a:ext cx="9144000" cy="2829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937200" y="14763"/>
            <a:ext cx="3634801" cy="5131309"/>
          </a:xfrm>
          <a:prstGeom prst="parallelogram">
            <a:avLst>
              <a:gd name="adj" fmla="val 28155"/>
            </a:avLst>
          </a:prstGeom>
          <a:solidFill>
            <a:srgbClr val="39AEB8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en-US" altLang="zh-CN" sz="9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02</a:t>
            </a:r>
            <a:endParaRPr lang="zh-CN" altLang="en-US" sz="9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2647950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开发条件</a:t>
            </a:r>
            <a:endParaRPr lang="zh-CN" altLang="en-US" sz="4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571998" y="3479301"/>
            <a:ext cx="4248474" cy="0"/>
          </a:xfrm>
          <a:prstGeom prst="line">
            <a:avLst/>
          </a:prstGeom>
          <a:ln>
            <a:solidFill>
              <a:srgbClr val="55647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95800" y="3737025"/>
            <a:ext cx="202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经济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发展优势</a:t>
            </a:r>
            <a:endParaRPr lang="en-US" altLang="zh-CN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25550" y="3737025"/>
            <a:ext cx="1858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电力供应优势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95800" y="4227934"/>
            <a:ext cx="1858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市场前景优势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838845" y="4227934"/>
            <a:ext cx="1858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区位交通优势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4191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5400000">
            <a:off x="931893" y="396209"/>
            <a:ext cx="551120" cy="351573"/>
          </a:xfrm>
          <a:prstGeom prst="triangle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过程 7"/>
          <p:cNvSpPr/>
          <p:nvPr/>
        </p:nvSpPr>
        <p:spPr>
          <a:xfrm>
            <a:off x="650666" y="301965"/>
            <a:ext cx="216024" cy="540060"/>
          </a:xfrm>
          <a:prstGeom prst="flowChartProcess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过程 8"/>
          <p:cNvSpPr/>
          <p:nvPr/>
        </p:nvSpPr>
        <p:spPr>
          <a:xfrm>
            <a:off x="269667" y="301965"/>
            <a:ext cx="216024" cy="540060"/>
          </a:xfrm>
          <a:prstGeom prst="flowChartProcess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392242" y="308183"/>
            <a:ext cx="4547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开发条件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经济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发展优势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650667" y="3761213"/>
            <a:ext cx="3561294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pitchFamily="49" charset="-122"/>
              </a:rPr>
              <a:t>盘</a:t>
            </a:r>
            <a:r>
              <a:rPr lang="zh-CN" altLang="zh-CN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pitchFamily="49" charset="-122"/>
              </a:rPr>
              <a:t>县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pitchFamily="49" charset="-122"/>
              </a:rPr>
              <a:t>2015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pitchFamily="49" charset="-122"/>
              </a:rPr>
              <a:t>年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pitchFamily="49" charset="-122"/>
              </a:rPr>
              <a:t>GDP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pitchFamily="49" charset="-122"/>
              </a:rPr>
              <a:t>达</a:t>
            </a:r>
            <a:r>
              <a:rPr lang="en-US" altLang="zh-CN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pitchFamily="49" charset="-122"/>
              </a:rPr>
              <a:t>474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pitchFamily="49" charset="-122"/>
              </a:rPr>
              <a:t>亿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pitchFamily="49" charset="-122"/>
              </a:rPr>
              <a:t>元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pitchFamily="49" charset="-122"/>
              </a:rPr>
              <a:t>，增速</a:t>
            </a:r>
            <a:r>
              <a:rPr lang="en-US" altLang="zh-CN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pitchFamily="49" charset="-122"/>
              </a:rPr>
              <a:t>13.6%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pitchFamily="49" charset="-122"/>
              </a:rPr>
              <a:t>，</a:t>
            </a:r>
            <a:r>
              <a:rPr lang="zh-CN" altLang="en-US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pitchFamily="49" charset="-122"/>
              </a:rPr>
              <a:t>连续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pitchFamily="49" charset="-122"/>
              </a:rPr>
              <a:t>4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pitchFamily="49" charset="-122"/>
              </a:rPr>
              <a:t>年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pitchFamily="49" charset="-122"/>
              </a:rPr>
              <a:t>位居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pitchFamily="49" charset="-122"/>
              </a:rPr>
              <a:t>全国百强县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pitchFamily="49" charset="-122"/>
              </a:rPr>
              <a:t>，是区域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pitchFamily="49" charset="-122"/>
              </a:rPr>
              <a:t>经济发展的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pitchFamily="49" charset="-122"/>
              </a:rPr>
              <a:t>龙头</a:t>
            </a:r>
            <a:endParaRPr kumimoji="0" lang="zh-CN" alt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8" y="1417876"/>
            <a:ext cx="3471164" cy="23044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197" y="1417875"/>
            <a:ext cx="2408487" cy="2304469"/>
          </a:xfrm>
          <a:prstGeom prst="rect">
            <a:avLst/>
          </a:prstGeom>
          <a:ln w="19050">
            <a:solidFill>
              <a:srgbClr val="39AEB8"/>
            </a:solidFill>
          </a:ln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056750" y="3780256"/>
            <a:ext cx="3489287" cy="102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pitchFamily="49" charset="-122"/>
              </a:rPr>
              <a:t>盘</a:t>
            </a:r>
            <a:r>
              <a:rPr lang="zh-CN" altLang="en-US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pitchFamily="49" charset="-122"/>
              </a:rPr>
              <a:t>北经开区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pitchFamily="49" charset="-122"/>
              </a:rPr>
              <a:t>产业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pitchFamily="49" charset="-122"/>
              </a:rPr>
              <a:t>基础好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pitchFamily="49" charset="-122"/>
              </a:rPr>
              <a:t>，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pitchFamily="49" charset="-122"/>
              </a:rPr>
              <a:t>2014-15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pitchFamily="49" charset="-122"/>
              </a:rPr>
              <a:t>连续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pitchFamily="49" charset="-122"/>
              </a:rPr>
              <a:t>2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pitchFamily="49" charset="-122"/>
              </a:rPr>
              <a:t>年位列</a:t>
            </a:r>
            <a:r>
              <a:rPr lang="zh-CN" altLang="en-US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pitchFamily="49" charset="-122"/>
              </a:rPr>
              <a:t>贵州省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pitchFamily="49" charset="-122"/>
              </a:rPr>
              <a:t>产业</a:t>
            </a:r>
            <a:r>
              <a:rPr lang="zh-CN" altLang="en-US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pitchFamily="49" charset="-122"/>
              </a:rPr>
              <a:t>园区前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pitchFamily="49" charset="-122"/>
              </a:rPr>
              <a:t>十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pitchFamily="49" charset="-122"/>
              </a:rPr>
              <a:t>，是贵州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pitchFamily="49" charset="-122"/>
              </a:rPr>
              <a:t>西部最具潜力的经济增长极</a:t>
            </a:r>
            <a:endParaRPr kumimoji="0" lang="zh-CN" alt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65362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5400000">
            <a:off x="931893" y="396209"/>
            <a:ext cx="551120" cy="351573"/>
          </a:xfrm>
          <a:prstGeom prst="triangle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过程 7"/>
          <p:cNvSpPr/>
          <p:nvPr/>
        </p:nvSpPr>
        <p:spPr>
          <a:xfrm>
            <a:off x="650666" y="301965"/>
            <a:ext cx="216024" cy="540060"/>
          </a:xfrm>
          <a:prstGeom prst="flowChartProcess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过程 8"/>
          <p:cNvSpPr/>
          <p:nvPr/>
        </p:nvSpPr>
        <p:spPr>
          <a:xfrm>
            <a:off x="269667" y="301965"/>
            <a:ext cx="216024" cy="540060"/>
          </a:xfrm>
          <a:prstGeom prst="flowChartProcess">
            <a:avLst/>
          </a:prstGeom>
          <a:solidFill>
            <a:srgbClr val="39AEB8"/>
          </a:solidFill>
          <a:ln>
            <a:solidFill>
              <a:srgbClr val="39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392242" y="308183"/>
            <a:ext cx="5844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开发条件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电力供应优势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90626" y="1131590"/>
            <a:ext cx="8169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39AEB8"/>
              </a:buClr>
            </a:pPr>
            <a:r>
              <a:rPr lang="zh-CN" altLang="en-US" b="1" dirty="0" smtClean="0">
                <a:solidFill>
                  <a:srgbClr val="39A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盘北经开区：煤电资源丰富，形成煤电、风电、水电等多元化的能源供应体系</a:t>
            </a:r>
            <a:endParaRPr lang="en-US" altLang="zh-CN" b="1" dirty="0">
              <a:solidFill>
                <a:srgbClr val="39AE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467544" y="1860054"/>
            <a:ext cx="1143744" cy="1143744"/>
            <a:chOff x="467544" y="1860054"/>
            <a:chExt cx="1143744" cy="1143744"/>
          </a:xfrm>
        </p:grpSpPr>
        <p:sp>
          <p:nvSpPr>
            <p:cNvPr id="3" name="椭圆 2"/>
            <p:cNvSpPr/>
            <p:nvPr/>
          </p:nvSpPr>
          <p:spPr>
            <a:xfrm>
              <a:off x="535360" y="1927870"/>
              <a:ext cx="1008112" cy="1008112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rgbClr val="39A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467544" y="1860054"/>
              <a:ext cx="1143744" cy="1143744"/>
            </a:xfrm>
            <a:prstGeom prst="ellipse">
              <a:avLst/>
            </a:prstGeom>
            <a:noFill/>
            <a:ln>
              <a:solidFill>
                <a:srgbClr val="39A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9AEB8"/>
                </a:solidFill>
              </a:endParaRPr>
            </a:p>
          </p:txBody>
        </p:sp>
      </p:grpSp>
      <p:cxnSp>
        <p:nvCxnSpPr>
          <p:cNvPr id="13" name="直接连接符 12"/>
          <p:cNvCxnSpPr>
            <a:stCxn id="19" idx="5"/>
            <a:endCxn id="57" idx="1"/>
          </p:cNvCxnSpPr>
          <p:nvPr/>
        </p:nvCxnSpPr>
        <p:spPr>
          <a:xfrm>
            <a:off x="1443791" y="2836301"/>
            <a:ext cx="891769" cy="919442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57" idx="7"/>
            <a:endCxn id="60" idx="3"/>
          </p:cNvCxnSpPr>
          <p:nvPr/>
        </p:nvCxnSpPr>
        <p:spPr>
          <a:xfrm flipV="1">
            <a:off x="3144310" y="2768485"/>
            <a:ext cx="1010183" cy="987258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stCxn id="60" idx="5"/>
            <a:endCxn id="63" idx="1"/>
          </p:cNvCxnSpPr>
          <p:nvPr/>
        </p:nvCxnSpPr>
        <p:spPr>
          <a:xfrm>
            <a:off x="4963243" y="2768485"/>
            <a:ext cx="1064014" cy="1074363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>
            <a:stCxn id="63" idx="7"/>
            <a:endCxn id="66" idx="3"/>
          </p:cNvCxnSpPr>
          <p:nvPr/>
        </p:nvCxnSpPr>
        <p:spPr>
          <a:xfrm flipV="1">
            <a:off x="6836007" y="2768485"/>
            <a:ext cx="783810" cy="1074363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/>
          <p:cNvGrpSpPr/>
          <p:nvPr/>
        </p:nvGrpSpPr>
        <p:grpSpPr>
          <a:xfrm>
            <a:off x="2168063" y="3588246"/>
            <a:ext cx="1143744" cy="1143744"/>
            <a:chOff x="467544" y="1860054"/>
            <a:chExt cx="1143744" cy="1143744"/>
          </a:xfrm>
        </p:grpSpPr>
        <p:sp>
          <p:nvSpPr>
            <p:cNvPr id="56" name="椭圆 55"/>
            <p:cNvSpPr/>
            <p:nvPr/>
          </p:nvSpPr>
          <p:spPr>
            <a:xfrm>
              <a:off x="535360" y="1927870"/>
              <a:ext cx="1008112" cy="1008112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39A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467544" y="1860054"/>
              <a:ext cx="1143744" cy="1143744"/>
            </a:xfrm>
            <a:prstGeom prst="ellipse">
              <a:avLst/>
            </a:prstGeom>
            <a:noFill/>
            <a:ln>
              <a:solidFill>
                <a:srgbClr val="39A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9AEB8"/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986996" y="1792238"/>
            <a:ext cx="1143744" cy="1143744"/>
            <a:chOff x="467544" y="1860054"/>
            <a:chExt cx="1143744" cy="1143744"/>
          </a:xfrm>
        </p:grpSpPr>
        <p:sp>
          <p:nvSpPr>
            <p:cNvPr id="59" name="椭圆 58"/>
            <p:cNvSpPr/>
            <p:nvPr/>
          </p:nvSpPr>
          <p:spPr>
            <a:xfrm>
              <a:off x="535360" y="1927870"/>
              <a:ext cx="1008112" cy="1008112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39A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467544" y="1860054"/>
              <a:ext cx="1143744" cy="1143744"/>
            </a:xfrm>
            <a:prstGeom prst="ellipse">
              <a:avLst/>
            </a:prstGeom>
            <a:noFill/>
            <a:ln>
              <a:solidFill>
                <a:srgbClr val="39A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9AEB8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859760" y="3675351"/>
            <a:ext cx="1143744" cy="1143744"/>
            <a:chOff x="467544" y="1860054"/>
            <a:chExt cx="1143744" cy="1143744"/>
          </a:xfrm>
        </p:grpSpPr>
        <p:sp>
          <p:nvSpPr>
            <p:cNvPr id="62" name="椭圆 61"/>
            <p:cNvSpPr/>
            <p:nvPr/>
          </p:nvSpPr>
          <p:spPr>
            <a:xfrm>
              <a:off x="535360" y="1927870"/>
              <a:ext cx="1008112" cy="1008112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39A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467544" y="1860054"/>
              <a:ext cx="1143744" cy="1143744"/>
            </a:xfrm>
            <a:prstGeom prst="ellipse">
              <a:avLst/>
            </a:prstGeom>
            <a:noFill/>
            <a:ln>
              <a:solidFill>
                <a:srgbClr val="39A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9AEB8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452320" y="1792238"/>
            <a:ext cx="1143744" cy="1143744"/>
            <a:chOff x="467544" y="1860054"/>
            <a:chExt cx="1143744" cy="1143744"/>
          </a:xfrm>
        </p:grpSpPr>
        <p:sp>
          <p:nvSpPr>
            <p:cNvPr id="65" name="椭圆 64"/>
            <p:cNvSpPr/>
            <p:nvPr/>
          </p:nvSpPr>
          <p:spPr>
            <a:xfrm>
              <a:off x="535360" y="1927870"/>
              <a:ext cx="1008112" cy="1008112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rgbClr val="39A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467544" y="1860054"/>
              <a:ext cx="1143744" cy="1143744"/>
            </a:xfrm>
            <a:prstGeom prst="ellipse">
              <a:avLst/>
            </a:prstGeom>
            <a:noFill/>
            <a:ln>
              <a:solidFill>
                <a:srgbClr val="39A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9AEB8"/>
                </a:solidFill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323528" y="2931790"/>
            <a:ext cx="1494021" cy="134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39AEB8"/>
                </a:solidFill>
                <a:latin typeface="微软雅黑" pitchFamily="34" charset="-122"/>
                <a:ea typeface="微软雅黑" pitchFamily="34" charset="-122"/>
              </a:rPr>
              <a:t>煤</a:t>
            </a:r>
            <a:r>
              <a:rPr lang="zh-CN" altLang="en-US" sz="1400" b="1" dirty="0" smtClean="0">
                <a:solidFill>
                  <a:srgbClr val="39AEB8"/>
                </a:solidFill>
                <a:latin typeface="微软雅黑" pitchFamily="34" charset="-122"/>
                <a:ea typeface="微软雅黑" pitchFamily="34" charset="-122"/>
              </a:rPr>
              <a:t>电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：黔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桂发电厂、国投盘江煤矸石发电厂、盘北煤矸石发电厂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979712" y="2931790"/>
            <a:ext cx="1494021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39AEB8"/>
                </a:solidFill>
                <a:latin typeface="微软雅黑" pitchFamily="34" charset="-122"/>
                <a:ea typeface="微软雅黑" pitchFamily="34" charset="-122"/>
              </a:rPr>
              <a:t>余热发电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：天能公司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811857" y="2878073"/>
            <a:ext cx="149402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39AEB8"/>
                </a:solidFill>
                <a:latin typeface="微软雅黑" pitchFamily="34" charset="-122"/>
                <a:ea typeface="微软雅黑" pitchFamily="34" charset="-122"/>
              </a:rPr>
              <a:t>煤层气发电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：盘江煤层气开发有限公司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684621" y="3003798"/>
            <a:ext cx="14940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39AEB8"/>
                </a:solidFill>
                <a:latin typeface="微软雅黑" pitchFamily="34" charset="-122"/>
                <a:ea typeface="微软雅黑" pitchFamily="34" charset="-122"/>
              </a:rPr>
              <a:t>风电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松河轿子山风力发电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308304" y="2948340"/>
            <a:ext cx="16152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39AEB8"/>
                </a:solidFill>
                <a:latin typeface="微软雅黑" pitchFamily="34" charset="-122"/>
                <a:ea typeface="微软雅黑" pitchFamily="34" charset="-122"/>
              </a:rPr>
              <a:t>水电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：柏果水电站</a:t>
            </a:r>
          </a:p>
        </p:txBody>
      </p:sp>
    </p:spTree>
    <p:extLst>
      <p:ext uri="{BB962C8B-B14F-4D97-AF65-F5344CB8AC3E}">
        <p14:creationId xmlns:p14="http://schemas.microsoft.com/office/powerpoint/2010/main" val="41942728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2390</TotalTime>
  <Words>958</Words>
  <Application>Microsoft Office PowerPoint</Application>
  <PresentationFormat>全屏显示(16:9)</PresentationFormat>
  <Paragraphs>150</Paragraphs>
  <Slides>23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247</cp:revision>
  <dcterms:modified xsi:type="dcterms:W3CDTF">2016-12-20T07:27:16Z</dcterms:modified>
</cp:coreProperties>
</file>